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10" r:id="rId2"/>
    <p:sldId id="311" r:id="rId3"/>
    <p:sldId id="312" r:id="rId4"/>
    <p:sldId id="313" r:id="rId5"/>
    <p:sldId id="314" r:id="rId6"/>
    <p:sldId id="315" r:id="rId7"/>
    <p:sldId id="316" r:id="rId8"/>
    <p:sldId id="352" r:id="rId9"/>
    <p:sldId id="318" r:id="rId10"/>
    <p:sldId id="319" r:id="rId11"/>
    <p:sldId id="320" r:id="rId12"/>
    <p:sldId id="321" r:id="rId13"/>
    <p:sldId id="322" r:id="rId14"/>
    <p:sldId id="323" r:id="rId15"/>
    <p:sldId id="324" r:id="rId16"/>
    <p:sldId id="325" r:id="rId17"/>
    <p:sldId id="326" r:id="rId18"/>
    <p:sldId id="353" r:id="rId19"/>
    <p:sldId id="328" r:id="rId20"/>
    <p:sldId id="329" r:id="rId21"/>
    <p:sldId id="330" r:id="rId22"/>
    <p:sldId id="331" r:id="rId23"/>
    <p:sldId id="354" r:id="rId24"/>
    <p:sldId id="333" r:id="rId25"/>
    <p:sldId id="334" r:id="rId26"/>
    <p:sldId id="335" r:id="rId27"/>
    <p:sldId id="336" r:id="rId28"/>
    <p:sldId id="337" r:id="rId29"/>
    <p:sldId id="355" r:id="rId30"/>
    <p:sldId id="339" r:id="rId31"/>
    <p:sldId id="340" r:id="rId32"/>
    <p:sldId id="356" r:id="rId33"/>
    <p:sldId id="342" r:id="rId34"/>
    <p:sldId id="343" r:id="rId35"/>
    <p:sldId id="344" r:id="rId36"/>
    <p:sldId id="357" r:id="rId37"/>
    <p:sldId id="346" r:id="rId38"/>
    <p:sldId id="347" r:id="rId39"/>
    <p:sldId id="348" r:id="rId40"/>
    <p:sldId id="349" r:id="rId41"/>
    <p:sldId id="350"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48743" autoAdjust="0"/>
  </p:normalViewPr>
  <p:slideViewPr>
    <p:cSldViewPr>
      <p:cViewPr varScale="1">
        <p:scale>
          <a:sx n="35" d="100"/>
          <a:sy n="35" d="100"/>
        </p:scale>
        <p:origin x="-145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3" d="100"/>
          <a:sy n="103" d="100"/>
        </p:scale>
        <p:origin x="-247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FA03CE9-A20B-45ED-953A-54C12E337C28}" type="datetimeFigureOut">
              <a:rPr lang="en-US" smtClean="0"/>
              <a:t>8/13/2013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ABDFA9B-EAD7-46FA-9545-B3F1477BDF20}" type="slidenum">
              <a:rPr lang="en-US" smtClean="0"/>
              <a:t>‹#›</a:t>
            </a:fld>
            <a:endParaRPr lang="en-US"/>
          </a:p>
        </p:txBody>
      </p:sp>
    </p:spTree>
    <p:extLst>
      <p:ext uri="{BB962C8B-B14F-4D97-AF65-F5344CB8AC3E}">
        <p14:creationId xmlns:p14="http://schemas.microsoft.com/office/powerpoint/2010/main" val="499624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8BEBD71-2E04-4DA3-A8F0-A25614580DC1}" type="datetimeFigureOut">
              <a:rPr lang="en-US" smtClean="0"/>
              <a:t>8/13/2013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304800" y="4415790"/>
            <a:ext cx="6400800" cy="419481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4A4ADAD-2F5E-456D-A921-6885FEF9D63C}" type="slidenum">
              <a:rPr lang="en-US" smtClean="0"/>
              <a:t>‹#›</a:t>
            </a:fld>
            <a:endParaRPr lang="en-US"/>
          </a:p>
        </p:txBody>
      </p:sp>
    </p:spTree>
    <p:extLst>
      <p:ext uri="{BB962C8B-B14F-4D97-AF65-F5344CB8AC3E}">
        <p14:creationId xmlns:p14="http://schemas.microsoft.com/office/powerpoint/2010/main" val="3567136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1</a:t>
            </a:fld>
            <a:endParaRPr lang="en-US"/>
          </a:p>
        </p:txBody>
      </p:sp>
    </p:spTree>
    <p:extLst>
      <p:ext uri="{BB962C8B-B14F-4D97-AF65-F5344CB8AC3E}">
        <p14:creationId xmlns:p14="http://schemas.microsoft.com/office/powerpoint/2010/main" val="3439527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12</a:t>
            </a:fld>
            <a:endParaRPr lang="en-US"/>
          </a:p>
        </p:txBody>
      </p:sp>
    </p:spTree>
    <p:extLst>
      <p:ext uri="{BB962C8B-B14F-4D97-AF65-F5344CB8AC3E}">
        <p14:creationId xmlns:p14="http://schemas.microsoft.com/office/powerpoint/2010/main" val="3801961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13</a:t>
            </a:fld>
            <a:endParaRPr lang="en-US" dirty="0"/>
          </a:p>
        </p:txBody>
      </p:sp>
    </p:spTree>
    <p:extLst>
      <p:ext uri="{BB962C8B-B14F-4D97-AF65-F5344CB8AC3E}">
        <p14:creationId xmlns:p14="http://schemas.microsoft.com/office/powerpoint/2010/main" val="2169534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14</a:t>
            </a:fld>
            <a:endParaRPr lang="en-US"/>
          </a:p>
        </p:txBody>
      </p:sp>
    </p:spTree>
    <p:extLst>
      <p:ext uri="{BB962C8B-B14F-4D97-AF65-F5344CB8AC3E}">
        <p14:creationId xmlns:p14="http://schemas.microsoft.com/office/powerpoint/2010/main" val="1912075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15</a:t>
            </a:fld>
            <a:endParaRPr lang="en-US" dirty="0"/>
          </a:p>
        </p:txBody>
      </p:sp>
    </p:spTree>
    <p:extLst>
      <p:ext uri="{BB962C8B-B14F-4D97-AF65-F5344CB8AC3E}">
        <p14:creationId xmlns:p14="http://schemas.microsoft.com/office/powerpoint/2010/main" val="1532118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16</a:t>
            </a:fld>
            <a:endParaRPr lang="en-US" dirty="0"/>
          </a:p>
        </p:txBody>
      </p:sp>
    </p:spTree>
    <p:extLst>
      <p:ext uri="{BB962C8B-B14F-4D97-AF65-F5344CB8AC3E}">
        <p14:creationId xmlns:p14="http://schemas.microsoft.com/office/powerpoint/2010/main" val="3356100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17</a:t>
            </a:fld>
            <a:endParaRPr lang="en-US" dirty="0"/>
          </a:p>
        </p:txBody>
      </p:sp>
    </p:spTree>
    <p:extLst>
      <p:ext uri="{BB962C8B-B14F-4D97-AF65-F5344CB8AC3E}">
        <p14:creationId xmlns:p14="http://schemas.microsoft.com/office/powerpoint/2010/main" val="161549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20</a:t>
            </a:fld>
            <a:endParaRPr lang="en-US"/>
          </a:p>
        </p:txBody>
      </p:sp>
    </p:spTree>
    <p:extLst>
      <p:ext uri="{BB962C8B-B14F-4D97-AF65-F5344CB8AC3E}">
        <p14:creationId xmlns:p14="http://schemas.microsoft.com/office/powerpoint/2010/main" val="1326443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21</a:t>
            </a:fld>
            <a:endParaRPr lang="en-US"/>
          </a:p>
        </p:txBody>
      </p:sp>
    </p:spTree>
    <p:extLst>
      <p:ext uri="{BB962C8B-B14F-4D97-AF65-F5344CB8AC3E}">
        <p14:creationId xmlns:p14="http://schemas.microsoft.com/office/powerpoint/2010/main" val="22594972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22</a:t>
            </a:fld>
            <a:endParaRPr lang="en-US"/>
          </a:p>
        </p:txBody>
      </p:sp>
    </p:spTree>
    <p:extLst>
      <p:ext uri="{BB962C8B-B14F-4D97-AF65-F5344CB8AC3E}">
        <p14:creationId xmlns:p14="http://schemas.microsoft.com/office/powerpoint/2010/main" val="1136550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24</a:t>
            </a:fld>
            <a:endParaRPr lang="en-US" dirty="0"/>
          </a:p>
        </p:txBody>
      </p:sp>
    </p:spTree>
    <p:extLst>
      <p:ext uri="{BB962C8B-B14F-4D97-AF65-F5344CB8AC3E}">
        <p14:creationId xmlns:p14="http://schemas.microsoft.com/office/powerpoint/2010/main" val="617105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3</a:t>
            </a:fld>
            <a:endParaRPr lang="en-US"/>
          </a:p>
        </p:txBody>
      </p:sp>
    </p:spTree>
    <p:extLst>
      <p:ext uri="{BB962C8B-B14F-4D97-AF65-F5344CB8AC3E}">
        <p14:creationId xmlns:p14="http://schemas.microsoft.com/office/powerpoint/2010/main" val="3489267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25</a:t>
            </a:fld>
            <a:endParaRPr lang="en-US" dirty="0"/>
          </a:p>
        </p:txBody>
      </p:sp>
    </p:spTree>
    <p:extLst>
      <p:ext uri="{BB962C8B-B14F-4D97-AF65-F5344CB8AC3E}">
        <p14:creationId xmlns:p14="http://schemas.microsoft.com/office/powerpoint/2010/main" val="1624675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26</a:t>
            </a:fld>
            <a:endParaRPr lang="en-US" dirty="0"/>
          </a:p>
        </p:txBody>
      </p:sp>
    </p:spTree>
    <p:extLst>
      <p:ext uri="{BB962C8B-B14F-4D97-AF65-F5344CB8AC3E}">
        <p14:creationId xmlns:p14="http://schemas.microsoft.com/office/powerpoint/2010/main" val="16246755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31</a:t>
            </a:fld>
            <a:endParaRPr lang="en-US"/>
          </a:p>
        </p:txBody>
      </p:sp>
    </p:spTree>
    <p:extLst>
      <p:ext uri="{BB962C8B-B14F-4D97-AF65-F5344CB8AC3E}">
        <p14:creationId xmlns:p14="http://schemas.microsoft.com/office/powerpoint/2010/main" val="2434388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35</a:t>
            </a:fld>
            <a:endParaRPr lang="en-US" dirty="0"/>
          </a:p>
        </p:txBody>
      </p:sp>
    </p:spTree>
    <p:extLst>
      <p:ext uri="{BB962C8B-B14F-4D97-AF65-F5344CB8AC3E}">
        <p14:creationId xmlns:p14="http://schemas.microsoft.com/office/powerpoint/2010/main" val="2005935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36</a:t>
            </a:fld>
            <a:endParaRPr lang="en-US"/>
          </a:p>
        </p:txBody>
      </p:sp>
    </p:spTree>
    <p:extLst>
      <p:ext uri="{BB962C8B-B14F-4D97-AF65-F5344CB8AC3E}">
        <p14:creationId xmlns:p14="http://schemas.microsoft.com/office/powerpoint/2010/main" val="3872025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37</a:t>
            </a:fld>
            <a:endParaRPr lang="en-US"/>
          </a:p>
        </p:txBody>
      </p:sp>
    </p:spTree>
    <p:extLst>
      <p:ext uri="{BB962C8B-B14F-4D97-AF65-F5344CB8AC3E}">
        <p14:creationId xmlns:p14="http://schemas.microsoft.com/office/powerpoint/2010/main" val="14438086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41</a:t>
            </a:fld>
            <a:endParaRPr lang="en-US" dirty="0"/>
          </a:p>
        </p:txBody>
      </p:sp>
    </p:spTree>
    <p:extLst>
      <p:ext uri="{BB962C8B-B14F-4D97-AF65-F5344CB8AC3E}">
        <p14:creationId xmlns:p14="http://schemas.microsoft.com/office/powerpoint/2010/main" val="397356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4</a:t>
            </a:fld>
            <a:endParaRPr lang="en-US" dirty="0"/>
          </a:p>
        </p:txBody>
      </p:sp>
    </p:spTree>
    <p:extLst>
      <p:ext uri="{BB962C8B-B14F-4D97-AF65-F5344CB8AC3E}">
        <p14:creationId xmlns:p14="http://schemas.microsoft.com/office/powerpoint/2010/main" val="2655345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5</a:t>
            </a:fld>
            <a:endParaRPr lang="en-US"/>
          </a:p>
        </p:txBody>
      </p:sp>
    </p:spTree>
    <p:extLst>
      <p:ext uri="{BB962C8B-B14F-4D97-AF65-F5344CB8AC3E}">
        <p14:creationId xmlns:p14="http://schemas.microsoft.com/office/powerpoint/2010/main" val="2723033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6</a:t>
            </a:fld>
            <a:endParaRPr lang="en-US"/>
          </a:p>
        </p:txBody>
      </p:sp>
    </p:spTree>
    <p:extLst>
      <p:ext uri="{BB962C8B-B14F-4D97-AF65-F5344CB8AC3E}">
        <p14:creationId xmlns:p14="http://schemas.microsoft.com/office/powerpoint/2010/main" val="2779889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7</a:t>
            </a:fld>
            <a:endParaRPr lang="en-US" dirty="0"/>
          </a:p>
        </p:txBody>
      </p:sp>
    </p:spTree>
    <p:extLst>
      <p:ext uri="{BB962C8B-B14F-4D97-AF65-F5344CB8AC3E}">
        <p14:creationId xmlns:p14="http://schemas.microsoft.com/office/powerpoint/2010/main" val="2731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A4ADAD-2F5E-456D-A921-6885FEF9D63C}" type="slidenum">
              <a:rPr lang="en-US" smtClean="0"/>
              <a:t>8</a:t>
            </a:fld>
            <a:endParaRPr lang="en-US"/>
          </a:p>
        </p:txBody>
      </p:sp>
    </p:spTree>
    <p:extLst>
      <p:ext uri="{BB962C8B-B14F-4D97-AF65-F5344CB8AC3E}">
        <p14:creationId xmlns:p14="http://schemas.microsoft.com/office/powerpoint/2010/main" val="1719177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9</a:t>
            </a:fld>
            <a:endParaRPr lang="en-US" dirty="0"/>
          </a:p>
        </p:txBody>
      </p:sp>
    </p:spTree>
    <p:extLst>
      <p:ext uri="{BB962C8B-B14F-4D97-AF65-F5344CB8AC3E}">
        <p14:creationId xmlns:p14="http://schemas.microsoft.com/office/powerpoint/2010/main" val="267846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smtClean="0"/>
              <a:t>A</a:t>
            </a:r>
            <a:r>
              <a:rPr lang="en-US" baseline="0" dirty="0" smtClean="0"/>
              <a:t> standard has two parts:  The content—a “should” statement describing a desirable trait; and performance—actions of activities which reflect attainment of the trait. </a:t>
            </a:r>
            <a:endParaRPr lang="en-US" dirty="0"/>
          </a:p>
        </p:txBody>
      </p:sp>
      <p:sp>
        <p:nvSpPr>
          <p:cNvPr id="4" name="Slide Number Placeholder 3"/>
          <p:cNvSpPr>
            <a:spLocks noGrp="1"/>
          </p:cNvSpPr>
          <p:nvPr>
            <p:ph type="sldNum" sz="quarter" idx="10"/>
          </p:nvPr>
        </p:nvSpPr>
        <p:spPr/>
        <p:txBody>
          <a:bodyPr/>
          <a:lstStyle/>
          <a:p>
            <a:fld id="{28FDFD77-78E6-4B8F-9CE8-8A261C42DC8E}" type="slidenum">
              <a:rPr lang="en-US" smtClean="0"/>
              <a:t>10</a:t>
            </a:fld>
            <a:endParaRPr lang="en-US" dirty="0"/>
          </a:p>
        </p:txBody>
      </p:sp>
    </p:spTree>
    <p:extLst>
      <p:ext uri="{BB962C8B-B14F-4D97-AF65-F5344CB8AC3E}">
        <p14:creationId xmlns:p14="http://schemas.microsoft.com/office/powerpoint/2010/main" val="3672071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5438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7A2165B-6A61-4BA3-9AB2-E9A405596E43}" type="datetime1">
              <a:rPr lang="en-US" smtClean="0"/>
              <a:t>8/13/2013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382000" y="5791200"/>
            <a:ext cx="762000" cy="365125"/>
          </a:xfrm>
        </p:spPr>
        <p:txBody>
          <a:bodyPr/>
          <a:lstStyle/>
          <a:p>
            <a:fld id="{4ED67006-1A92-45A0-AF77-9F345FC87D7C}" type="slidenum">
              <a:rPr lang="en-US" smtClean="0"/>
              <a:t>‹#›</a:t>
            </a:fld>
            <a:endParaRPr lang="en-US"/>
          </a:p>
        </p:txBody>
      </p:sp>
    </p:spTree>
    <p:extLst>
      <p:ext uri="{BB962C8B-B14F-4D97-AF65-F5344CB8AC3E}">
        <p14:creationId xmlns:p14="http://schemas.microsoft.com/office/powerpoint/2010/main" val="16944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4ED67006-1A92-45A0-AF77-9F345FC87D7C}" type="slidenum">
              <a:rPr lang="en-US" smtClean="0"/>
              <a:t>‹#›</a:t>
            </a:fld>
            <a:endParaRPr lang="en-US"/>
          </a:p>
        </p:txBody>
      </p:sp>
    </p:spTree>
    <p:extLst>
      <p:ext uri="{BB962C8B-B14F-4D97-AF65-F5344CB8AC3E}">
        <p14:creationId xmlns:p14="http://schemas.microsoft.com/office/powerpoint/2010/main" val="385533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00200"/>
            <a:ext cx="3886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4ED67006-1A92-45A0-AF77-9F345FC87D7C}" type="slidenum">
              <a:rPr lang="en-US" smtClean="0"/>
              <a:t>‹#›</a:t>
            </a:fld>
            <a:endParaRPr lang="en-US"/>
          </a:p>
        </p:txBody>
      </p:sp>
    </p:spTree>
    <p:extLst>
      <p:ext uri="{BB962C8B-B14F-4D97-AF65-F5344CB8AC3E}">
        <p14:creationId xmlns:p14="http://schemas.microsoft.com/office/powerpoint/2010/main" val="315665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2400" y="1524000"/>
            <a:ext cx="381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2400" y="2209800"/>
            <a:ext cx="381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343400" y="1524000"/>
            <a:ext cx="3810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343401" y="2209800"/>
            <a:ext cx="3810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4ED67006-1A92-45A0-AF77-9F345FC87D7C}" type="slidenum">
              <a:rPr lang="en-US" smtClean="0"/>
              <a:t>‹#›</a:t>
            </a:fld>
            <a:endParaRPr lang="en-US"/>
          </a:p>
        </p:txBody>
      </p:sp>
    </p:spTree>
    <p:extLst>
      <p:ext uri="{BB962C8B-B14F-4D97-AF65-F5344CB8AC3E}">
        <p14:creationId xmlns:p14="http://schemas.microsoft.com/office/powerpoint/2010/main" val="5348591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4ED67006-1A92-45A0-AF77-9F345FC87D7C}" type="slidenum">
              <a:rPr lang="en-US" smtClean="0"/>
              <a:t>‹#›</a:t>
            </a:fld>
            <a:endParaRPr lang="en-US"/>
          </a:p>
        </p:txBody>
      </p:sp>
    </p:spTree>
    <p:extLst>
      <p:ext uri="{BB962C8B-B14F-4D97-AF65-F5344CB8AC3E}">
        <p14:creationId xmlns:p14="http://schemas.microsoft.com/office/powerpoint/2010/main" val="333497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ED67006-1A92-45A0-AF77-9F345FC87D7C}" type="slidenum">
              <a:rPr lang="en-US" smtClean="0"/>
              <a:t>‹#›</a:t>
            </a:fld>
            <a:endParaRPr lang="en-US"/>
          </a:p>
        </p:txBody>
      </p:sp>
    </p:spTree>
    <p:extLst>
      <p:ext uri="{BB962C8B-B14F-4D97-AF65-F5344CB8AC3E}">
        <p14:creationId xmlns:p14="http://schemas.microsoft.com/office/powerpoint/2010/main" val="31893459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352800" y="304800"/>
            <a:ext cx="45720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53013"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4ED67006-1A92-45A0-AF77-9F345FC87D7C}" type="slidenum">
              <a:rPr lang="en-US" smtClean="0"/>
              <a:t>‹#›</a:t>
            </a:fld>
            <a:endParaRPr lang="en-US"/>
          </a:p>
        </p:txBody>
      </p:sp>
    </p:spTree>
    <p:extLst>
      <p:ext uri="{BB962C8B-B14F-4D97-AF65-F5344CB8AC3E}">
        <p14:creationId xmlns:p14="http://schemas.microsoft.com/office/powerpoint/2010/main" val="582705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4ED67006-1A92-45A0-AF77-9F345FC87D7C}" type="slidenum">
              <a:rPr lang="en-US" smtClean="0"/>
              <a:t>‹#›</a:t>
            </a:fld>
            <a:endParaRPr lang="en-US"/>
          </a:p>
        </p:txBody>
      </p:sp>
    </p:spTree>
    <p:extLst>
      <p:ext uri="{BB962C8B-B14F-4D97-AF65-F5344CB8AC3E}">
        <p14:creationId xmlns:p14="http://schemas.microsoft.com/office/powerpoint/2010/main" val="247095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228600"/>
            <a:ext cx="7986944"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76962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8382000" y="0"/>
            <a:ext cx="762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390138" y="5638800"/>
            <a:ext cx="762000" cy="365125"/>
          </a:xfrm>
          <a:prstGeom prst="rect">
            <a:avLst/>
          </a:prstGeom>
          <a:solidFill>
            <a:schemeClr val="bg1"/>
          </a:solidFill>
          <a:ln>
            <a:noFill/>
          </a:ln>
        </p:spPr>
        <p:txBody>
          <a:bodyPr vert="horz" lIns="91440" tIns="45720" rIns="91440" bIns="45720" rtlCol="0" anchor="ctr"/>
          <a:lstStyle>
            <a:lvl1pPr algn="ctr">
              <a:defRPr sz="1200">
                <a:solidFill>
                  <a:schemeClr val="tx1">
                    <a:tint val="75000"/>
                  </a:schemeClr>
                </a:solidFill>
              </a:defRPr>
            </a:lvl1pPr>
          </a:lstStyle>
          <a:p>
            <a:fld id="{4ED67006-1A92-45A0-AF77-9F345FC87D7C}" type="slidenum">
              <a:rPr lang="en-US" smtClean="0"/>
              <a:pPr/>
              <a:t>‹#›</a:t>
            </a:fld>
            <a:endParaRPr lang="en-US" dirty="0"/>
          </a:p>
        </p:txBody>
      </p:sp>
      <p:pic>
        <p:nvPicPr>
          <p:cNvPr id="8" name="Picture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439566" y="6109137"/>
            <a:ext cx="646868" cy="596463"/>
          </a:xfrm>
          <a:prstGeom prst="rect">
            <a:avLst/>
          </a:prstGeom>
        </p:spPr>
      </p:pic>
    </p:spTree>
    <p:extLst>
      <p:ext uri="{BB962C8B-B14F-4D97-AF65-F5344CB8AC3E}">
        <p14:creationId xmlns:p14="http://schemas.microsoft.com/office/powerpoint/2010/main" val="3189258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457200" indent="-4572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1721378" y="2722066"/>
            <a:ext cx="1663304" cy="1006868"/>
            <a:chOff x="1718724" y="2722066"/>
            <a:chExt cx="1663304" cy="1006868"/>
          </a:xfrm>
        </p:grpSpPr>
        <p:sp>
          <p:nvSpPr>
            <p:cNvPr id="70" name="Text Box 19"/>
            <p:cNvSpPr txBox="1"/>
            <p:nvPr/>
          </p:nvSpPr>
          <p:spPr>
            <a:xfrm>
              <a:off x="1718724" y="3339606"/>
              <a:ext cx="1663304" cy="38932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800" b="1" dirty="0">
                  <a:effectLst/>
                  <a:ea typeface="Calibri"/>
                  <a:cs typeface="Times New Roman"/>
                </a:rPr>
                <a:t>A</a:t>
              </a:r>
              <a:r>
                <a:rPr lang="en-US" sz="1800" dirty="0">
                  <a:effectLst/>
                  <a:ea typeface="Calibri"/>
                  <a:cs typeface="Times New Roman"/>
                </a:rPr>
                <a:t>ccountability</a:t>
              </a:r>
              <a:endParaRPr lang="en-US" sz="1100" dirty="0">
                <a:effectLst/>
                <a:ea typeface="Calibri"/>
                <a:cs typeface="Times New Roman"/>
              </a:endParaRPr>
            </a:p>
          </p:txBody>
        </p:sp>
        <p:sp>
          <p:nvSpPr>
            <p:cNvPr id="71" name="5-Point Star 70"/>
            <p:cNvSpPr/>
            <p:nvPr/>
          </p:nvSpPr>
          <p:spPr>
            <a:xfrm>
              <a:off x="2188122" y="2722066"/>
              <a:ext cx="568179" cy="638065"/>
            </a:xfrm>
            <a:prstGeom prst="star5">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2" name="Group 1"/>
          <p:cNvGrpSpPr/>
          <p:nvPr/>
        </p:nvGrpSpPr>
        <p:grpSpPr>
          <a:xfrm>
            <a:off x="1718724" y="2722066"/>
            <a:ext cx="1663304" cy="1006868"/>
            <a:chOff x="1718724" y="2722066"/>
            <a:chExt cx="1663304" cy="1006868"/>
          </a:xfrm>
        </p:grpSpPr>
        <p:sp>
          <p:nvSpPr>
            <p:cNvPr id="62" name="Text Box 19"/>
            <p:cNvSpPr txBox="1"/>
            <p:nvPr/>
          </p:nvSpPr>
          <p:spPr>
            <a:xfrm>
              <a:off x="1718724" y="3339606"/>
              <a:ext cx="1663304" cy="38932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800" b="1" dirty="0">
                  <a:effectLst/>
                  <a:ea typeface="Calibri"/>
                  <a:cs typeface="Times New Roman"/>
                </a:rPr>
                <a:t>A</a:t>
              </a:r>
              <a:r>
                <a:rPr lang="en-US" sz="1800" dirty="0">
                  <a:effectLst/>
                  <a:ea typeface="Calibri"/>
                  <a:cs typeface="Times New Roman"/>
                </a:rPr>
                <a:t>ccountability</a:t>
              </a:r>
              <a:endParaRPr lang="en-US" sz="1100" dirty="0">
                <a:effectLst/>
                <a:ea typeface="Calibri"/>
                <a:cs typeface="Times New Roman"/>
              </a:endParaRPr>
            </a:p>
          </p:txBody>
        </p:sp>
        <p:sp>
          <p:nvSpPr>
            <p:cNvPr id="64" name="5-Point Star 63"/>
            <p:cNvSpPr/>
            <p:nvPr/>
          </p:nvSpPr>
          <p:spPr>
            <a:xfrm>
              <a:off x="2188122" y="2722066"/>
              <a:ext cx="568179" cy="638065"/>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dirty="0" smtClean="0"/>
                <a:t>  </a:t>
              </a:r>
              <a:endParaRPr lang="en-US" dirty="0"/>
            </a:p>
          </p:txBody>
        </p:sp>
      </p:grpSp>
      <p:grpSp>
        <p:nvGrpSpPr>
          <p:cNvPr id="3" name="Group 2"/>
          <p:cNvGrpSpPr/>
          <p:nvPr/>
        </p:nvGrpSpPr>
        <p:grpSpPr>
          <a:xfrm>
            <a:off x="71083" y="185506"/>
            <a:ext cx="8211335" cy="5986694"/>
            <a:chOff x="71083" y="171299"/>
            <a:chExt cx="8211335" cy="5986694"/>
          </a:xfrm>
        </p:grpSpPr>
        <p:sp>
          <p:nvSpPr>
            <p:cNvPr id="60" name="Text Box 18"/>
            <p:cNvSpPr txBox="1"/>
            <p:nvPr/>
          </p:nvSpPr>
          <p:spPr>
            <a:xfrm>
              <a:off x="990601" y="2641514"/>
              <a:ext cx="1295400" cy="27252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800" b="1" dirty="0">
                  <a:effectLst/>
                  <a:ea typeface="Calibri"/>
                  <a:cs typeface="Times New Roman"/>
                </a:rPr>
                <a:t>A</a:t>
              </a:r>
              <a:r>
                <a:rPr lang="en-US" sz="1800" dirty="0">
                  <a:effectLst/>
                  <a:ea typeface="Calibri"/>
                  <a:cs typeface="Times New Roman"/>
                </a:rPr>
                <a:t>ssessment</a:t>
              </a:r>
              <a:endParaRPr lang="en-US" sz="1100" dirty="0">
                <a:effectLst/>
                <a:ea typeface="Calibri"/>
                <a:cs typeface="Times New Roman"/>
              </a:endParaRPr>
            </a:p>
          </p:txBody>
        </p:sp>
        <p:sp>
          <p:nvSpPr>
            <p:cNvPr id="67" name="Text Box 2"/>
            <p:cNvSpPr txBox="1"/>
            <p:nvPr/>
          </p:nvSpPr>
          <p:spPr>
            <a:xfrm>
              <a:off x="4509284" y="4467327"/>
              <a:ext cx="1358116" cy="60562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800" dirty="0">
                  <a:effectLst/>
                  <a:ea typeface="Calibri"/>
                  <a:cs typeface="Times New Roman"/>
                </a:rPr>
                <a:t>Parents &amp; Community</a:t>
              </a:r>
              <a:endParaRPr lang="en-US" sz="1100" dirty="0">
                <a:effectLst/>
                <a:ea typeface="Calibri"/>
                <a:cs typeface="Times New Roman"/>
              </a:endParaRPr>
            </a:p>
          </p:txBody>
        </p:sp>
        <p:sp>
          <p:nvSpPr>
            <p:cNvPr id="53" name="Text Box 13"/>
            <p:cNvSpPr txBox="1"/>
            <p:nvPr/>
          </p:nvSpPr>
          <p:spPr>
            <a:xfrm>
              <a:off x="5637804" y="1701759"/>
              <a:ext cx="2644614" cy="136935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200" b="1" dirty="0">
                  <a:effectLst/>
                  <a:ea typeface="Calibri"/>
                  <a:cs typeface="Times New Roman"/>
                </a:rPr>
                <a:t>Preparing</a:t>
              </a:r>
              <a:endParaRPr lang="en-US" sz="1100" dirty="0">
                <a:effectLst/>
                <a:ea typeface="Calibri"/>
                <a:cs typeface="Times New Roman"/>
              </a:endParaRPr>
            </a:p>
            <a:p>
              <a:pPr marL="0" marR="0" algn="ctr">
                <a:spcBef>
                  <a:spcPts val="0"/>
                </a:spcBef>
                <a:spcAft>
                  <a:spcPts val="0"/>
                </a:spcAft>
              </a:pPr>
              <a:r>
                <a:rPr lang="en-US" sz="2200" b="1" dirty="0">
                  <a:effectLst/>
                  <a:ea typeface="Calibri"/>
                  <a:cs typeface="Times New Roman"/>
                </a:rPr>
                <a:t>College, Career,</a:t>
              </a:r>
              <a:endParaRPr lang="en-US" sz="1100" dirty="0">
                <a:effectLst/>
                <a:ea typeface="Calibri"/>
                <a:cs typeface="Times New Roman"/>
              </a:endParaRPr>
            </a:p>
            <a:p>
              <a:pPr marL="0" marR="0" algn="ctr">
                <a:spcBef>
                  <a:spcPts val="0"/>
                </a:spcBef>
                <a:spcAft>
                  <a:spcPts val="0"/>
                </a:spcAft>
              </a:pPr>
              <a:r>
                <a:rPr lang="en-US" sz="2200" b="1" dirty="0">
                  <a:effectLst/>
                  <a:ea typeface="Calibri"/>
                  <a:cs typeface="Times New Roman"/>
                </a:rPr>
                <a:t>&amp; Culturally Ready Graduates </a:t>
              </a:r>
              <a:endParaRPr lang="en-US" sz="1100" dirty="0">
                <a:effectLst/>
                <a:ea typeface="Calibri"/>
                <a:cs typeface="Times New Roman"/>
              </a:endParaRPr>
            </a:p>
          </p:txBody>
        </p:sp>
        <p:sp>
          <p:nvSpPr>
            <p:cNvPr id="54" name="5-Point Star 53"/>
            <p:cNvSpPr/>
            <p:nvPr/>
          </p:nvSpPr>
          <p:spPr>
            <a:xfrm>
              <a:off x="315804" y="1782310"/>
              <a:ext cx="568179" cy="638065"/>
            </a:xfrm>
            <a:prstGeom prst="star5">
              <a:avLst/>
            </a:prstGeom>
            <a:solidFill>
              <a:schemeClr val="tx2">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5" name="5-Point Star 54"/>
            <p:cNvSpPr/>
            <p:nvPr/>
          </p:nvSpPr>
          <p:spPr>
            <a:xfrm>
              <a:off x="2816503" y="4668703"/>
              <a:ext cx="568179" cy="638065"/>
            </a:xfrm>
            <a:prstGeom prst="star5">
              <a:avLst/>
            </a:prstGeom>
            <a:solidFill>
              <a:srgbClr val="FFFF7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6" name="5-Point Star 55"/>
            <p:cNvSpPr/>
            <p:nvPr/>
          </p:nvSpPr>
          <p:spPr>
            <a:xfrm>
              <a:off x="4034792" y="5004331"/>
              <a:ext cx="568179" cy="638065"/>
            </a:xfrm>
            <a:prstGeom prst="star5">
              <a:avLst/>
            </a:prstGeom>
            <a:solidFill>
              <a:srgbClr val="FF8C1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7" name="5-Point Star 56"/>
            <p:cNvSpPr/>
            <p:nvPr/>
          </p:nvSpPr>
          <p:spPr>
            <a:xfrm>
              <a:off x="4611877" y="3863198"/>
              <a:ext cx="568179" cy="638065"/>
            </a:xfrm>
            <a:prstGeom prst="star5">
              <a:avLst/>
            </a:prstGeom>
            <a:solidFill>
              <a:srgbClr val="FFFF7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8" name="5-Point Star 57"/>
            <p:cNvSpPr/>
            <p:nvPr/>
          </p:nvSpPr>
          <p:spPr>
            <a:xfrm>
              <a:off x="6368778" y="520351"/>
              <a:ext cx="1157019" cy="1157168"/>
            </a:xfrm>
            <a:prstGeom prst="star5">
              <a:avLst/>
            </a:prstGeom>
            <a:solidFill>
              <a:srgbClr val="FFFF00"/>
            </a:solidFill>
            <a:ln w="44450" cmpd="db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9" name="Text Box 16"/>
            <p:cNvSpPr txBox="1"/>
            <p:nvPr/>
          </p:nvSpPr>
          <p:spPr>
            <a:xfrm>
              <a:off x="71083" y="2435184"/>
              <a:ext cx="1186097" cy="272529"/>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800" b="1" dirty="0">
                  <a:effectLst/>
                  <a:ea typeface="Calibri"/>
                  <a:cs typeface="Times New Roman"/>
                </a:rPr>
                <a:t>S</a:t>
              </a:r>
              <a:r>
                <a:rPr lang="en-US" sz="1800" dirty="0">
                  <a:effectLst/>
                  <a:ea typeface="Calibri"/>
                  <a:cs typeface="Times New Roman"/>
                </a:rPr>
                <a:t>tandards</a:t>
              </a:r>
              <a:endParaRPr lang="en-US" sz="1100" dirty="0">
                <a:effectLst/>
                <a:ea typeface="Calibri"/>
                <a:cs typeface="Times New Roman"/>
              </a:endParaRPr>
            </a:p>
          </p:txBody>
        </p:sp>
        <p:sp>
          <p:nvSpPr>
            <p:cNvPr id="61" name="Text Box 14"/>
            <p:cNvSpPr txBox="1"/>
            <p:nvPr/>
          </p:nvSpPr>
          <p:spPr>
            <a:xfrm>
              <a:off x="3906552" y="5742710"/>
              <a:ext cx="1281790" cy="41528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800" b="1" dirty="0">
                  <a:effectLst/>
                  <a:ea typeface="Calibri"/>
                  <a:cs typeface="Times New Roman"/>
                </a:rPr>
                <a:t>S</a:t>
              </a:r>
              <a:r>
                <a:rPr lang="en-US" sz="1800" dirty="0">
                  <a:effectLst/>
                  <a:ea typeface="Calibri"/>
                  <a:cs typeface="Times New Roman"/>
                </a:rPr>
                <a:t>upport</a:t>
              </a:r>
              <a:endParaRPr lang="en-US" sz="1100" dirty="0">
                <a:effectLst/>
                <a:ea typeface="Calibri"/>
                <a:cs typeface="Times New Roman"/>
              </a:endParaRPr>
            </a:p>
          </p:txBody>
        </p:sp>
        <p:sp>
          <p:nvSpPr>
            <p:cNvPr id="63" name="5-Point Star 62"/>
            <p:cNvSpPr/>
            <p:nvPr/>
          </p:nvSpPr>
          <p:spPr>
            <a:xfrm>
              <a:off x="1457149" y="2023961"/>
              <a:ext cx="568179" cy="638065"/>
            </a:xfrm>
            <a:prstGeom prst="star5">
              <a:avLst/>
            </a:prstGeom>
            <a:solidFill>
              <a:schemeClr val="accent4">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5" name="5-Point Star 64"/>
            <p:cNvSpPr/>
            <p:nvPr/>
          </p:nvSpPr>
          <p:spPr>
            <a:xfrm>
              <a:off x="3060161" y="3433595"/>
              <a:ext cx="568179" cy="638065"/>
            </a:xfrm>
            <a:prstGeom prst="star5">
              <a:avLst/>
            </a:prstGeom>
            <a:solidFill>
              <a:srgbClr val="FFFF7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66" name="Picture 65" descr="C:\Users\jmhood\AppData\Local\Microsoft\Windows\Temporary Internet Files\Content.Outlook\ZW50GFNF\EEDlogocolor.ti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5399" y="171299"/>
              <a:ext cx="692501" cy="671255"/>
            </a:xfrm>
            <a:prstGeom prst="rect">
              <a:avLst/>
            </a:prstGeom>
            <a:noFill/>
            <a:ln w="9525">
              <a:noFill/>
              <a:miter lim="800000"/>
              <a:headEnd/>
              <a:tailEnd/>
            </a:ln>
          </p:spPr>
        </p:pic>
      </p:grpSp>
      <p:sp>
        <p:nvSpPr>
          <p:cNvPr id="4" name="Slide Number Placeholder 3"/>
          <p:cNvSpPr>
            <a:spLocks noGrp="1"/>
          </p:cNvSpPr>
          <p:nvPr>
            <p:ph type="sldNum" sz="quarter" idx="12"/>
          </p:nvPr>
        </p:nvSpPr>
        <p:spPr>
          <a:xfrm>
            <a:off x="8282418" y="5638800"/>
            <a:ext cx="869720" cy="365125"/>
          </a:xfrm>
        </p:spPr>
        <p:txBody>
          <a:bodyPr/>
          <a:lstStyle/>
          <a:p>
            <a:fld id="{4ED67006-1A92-45A0-AF77-9F345FC87D7C}" type="slidenum">
              <a:rPr lang="en-US" smtClean="0"/>
              <a:t>1</a:t>
            </a:fld>
            <a:endParaRPr lang="en-US"/>
          </a:p>
        </p:txBody>
      </p:sp>
      <p:sp>
        <p:nvSpPr>
          <p:cNvPr id="2048" name="TextBox 2047"/>
          <p:cNvSpPr txBox="1"/>
          <p:nvPr/>
        </p:nvSpPr>
        <p:spPr>
          <a:xfrm>
            <a:off x="4320650" y="3272135"/>
            <a:ext cx="3093500" cy="461665"/>
          </a:xfrm>
          <a:prstGeom prst="rect">
            <a:avLst/>
          </a:prstGeom>
          <a:noFill/>
        </p:spPr>
        <p:txBody>
          <a:bodyPr wrap="square" rtlCol="0">
            <a:spAutoFit/>
          </a:bodyPr>
          <a:lstStyle/>
          <a:p>
            <a:pPr algn="ctr"/>
            <a:r>
              <a:rPr lang="en-US" sz="2400" dirty="0"/>
              <a:t>f</a:t>
            </a:r>
            <a:r>
              <a:rPr lang="en-US" sz="2400" dirty="0" smtClean="0"/>
              <a:t>or Districts &amp; Schools</a:t>
            </a:r>
            <a:endParaRPr lang="en-US" sz="2400" dirty="0"/>
          </a:p>
        </p:txBody>
      </p:sp>
      <p:sp>
        <p:nvSpPr>
          <p:cNvPr id="74" name="TextBox 73"/>
          <p:cNvSpPr txBox="1"/>
          <p:nvPr/>
        </p:nvSpPr>
        <p:spPr>
          <a:xfrm>
            <a:off x="410991" y="3294294"/>
            <a:ext cx="2403028" cy="461665"/>
          </a:xfrm>
          <a:prstGeom prst="rect">
            <a:avLst/>
          </a:prstGeom>
          <a:noFill/>
        </p:spPr>
        <p:txBody>
          <a:bodyPr wrap="square" rtlCol="0">
            <a:spAutoFit/>
          </a:bodyPr>
          <a:lstStyle/>
          <a:p>
            <a:pPr algn="ctr"/>
            <a:r>
              <a:rPr lang="en-US" sz="2400" dirty="0" smtClean="0"/>
              <a:t>for Educators</a:t>
            </a:r>
            <a:endParaRPr lang="en-US" sz="2400" dirty="0"/>
          </a:p>
        </p:txBody>
      </p:sp>
    </p:spTree>
    <p:extLst>
      <p:ext uri="{BB962C8B-B14F-4D97-AF65-F5344CB8AC3E}">
        <p14:creationId xmlns:p14="http://schemas.microsoft.com/office/powerpoint/2010/main" val="207129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50" presetClass="path" presetSubtype="0" accel="50000" decel="50000" fill="hold" nodeType="withEffect">
                                  <p:stCondLst>
                                    <p:cond delay="0"/>
                                  </p:stCondLst>
                                  <p:childTnLst>
                                    <p:animMotion origin="layout" path="M 3.33333E-6 -3.95096E-6 L 0.18142 -3.95096E-6 C 0.2625 -3.95096E-6 0.36284 -0.02637 0.36284 -0.04626 L 0.36284 -0.09252 " pathEditMode="relative" rAng="0" ptsTypes="FfFF">
                                      <p:cBhvr>
                                        <p:cTn id="9" dur="2000" fill="hold"/>
                                        <p:tgtEl>
                                          <p:spTgt spid="2"/>
                                        </p:tgtEl>
                                        <p:attrNameLst>
                                          <p:attrName>ppt_x</p:attrName>
                                          <p:attrName>ppt_y</p:attrName>
                                        </p:attrNameLst>
                                      </p:cBhvr>
                                      <p:rCtr x="18142" y="-4626"/>
                                    </p:animMotion>
                                  </p:childTnLst>
                                </p:cTn>
                              </p:par>
                              <p:par>
                                <p:cTn id="10" presetID="6" presetClass="emph" presetSubtype="0" fill="hold" nodeType="withEffect">
                                  <p:stCondLst>
                                    <p:cond delay="0"/>
                                  </p:stCondLst>
                                  <p:childTnLst>
                                    <p:animScale>
                                      <p:cBhvr>
                                        <p:cTn id="11" dur="2000" fill="hold"/>
                                        <p:tgtEl>
                                          <p:spTgt spid="2"/>
                                        </p:tgtEl>
                                      </p:cBhvr>
                                      <p:by x="150000" y="150000"/>
                                    </p:animScale>
                                  </p:childTnLst>
                                </p:cTn>
                              </p:par>
                              <p:par>
                                <p:cTn id="12" presetID="50" presetClass="path" presetSubtype="0" accel="50000" decel="50000" fill="hold" nodeType="withEffect">
                                  <p:stCondLst>
                                    <p:cond delay="0"/>
                                  </p:stCondLst>
                                  <p:childTnLst>
                                    <p:animMotion origin="layout" path="M -3.33333E-6 3.7821E-6 L -0.04166 3.7821E-6 C -0.06059 3.7821E-6 -0.08333 -0.02476 -0.08333 -0.04442 L -0.08333 -0.08883 " pathEditMode="relative" rAng="0" ptsTypes="FfFF">
                                      <p:cBhvr>
                                        <p:cTn id="13" dur="2000" fill="hold"/>
                                        <p:tgtEl>
                                          <p:spTgt spid="69"/>
                                        </p:tgtEl>
                                        <p:attrNameLst>
                                          <p:attrName>ppt_x</p:attrName>
                                          <p:attrName>ppt_y</p:attrName>
                                        </p:attrNameLst>
                                      </p:cBhvr>
                                      <p:rCtr x="-4167" y="-4441"/>
                                    </p:animMotion>
                                  </p:childTnLst>
                                </p:cTn>
                              </p:par>
                              <p:par>
                                <p:cTn id="14" presetID="6" presetClass="emph" presetSubtype="0" fill="hold" nodeType="withEffect">
                                  <p:stCondLst>
                                    <p:cond delay="0"/>
                                  </p:stCondLst>
                                  <p:childTnLst>
                                    <p:animScale>
                                      <p:cBhvr>
                                        <p:cTn id="15" dur="2000" fill="hold"/>
                                        <p:tgtEl>
                                          <p:spTgt spid="69"/>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4"/>
                                        </p:tgtEl>
                                        <p:attrNameLst>
                                          <p:attrName>style.visibility</p:attrName>
                                        </p:attrNameLst>
                                      </p:cBhvr>
                                      <p:to>
                                        <p:strVal val="visible"/>
                                      </p:to>
                                    </p:set>
                                    <p:animEffect transition="in" filter="fade">
                                      <p:cBhvr>
                                        <p:cTn id="20" dur="500"/>
                                        <p:tgtEl>
                                          <p:spTgt spid="7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48"/>
                                        </p:tgtEl>
                                        <p:attrNameLst>
                                          <p:attrName>style.visibility</p:attrName>
                                        </p:attrNameLst>
                                      </p:cBhvr>
                                      <p:to>
                                        <p:strVal val="visible"/>
                                      </p:to>
                                    </p:set>
                                    <p:animEffect transition="in" filter="fade">
                                      <p:cBhvr>
                                        <p:cTn id="25" dur="500"/>
                                        <p:tgtEl>
                                          <p:spTgt spid="2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 grpId="0"/>
      <p:bldP spid="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73506" y="1828800"/>
            <a:ext cx="5051612" cy="4572000"/>
          </a:xfrm>
        </p:spPr>
        <p:txBody>
          <a:bodyPr>
            <a:noAutofit/>
          </a:bodyPr>
          <a:lstStyle/>
          <a:p>
            <a:pPr lvl="1"/>
            <a:r>
              <a:rPr lang="en-US" sz="2400" dirty="0">
                <a:solidFill>
                  <a:srgbClr val="FF0000"/>
                </a:solidFill>
              </a:rPr>
              <a:t>Teacher and administrator </a:t>
            </a:r>
            <a:r>
              <a:rPr lang="en-US" sz="2400" dirty="0" smtClean="0">
                <a:solidFill>
                  <a:srgbClr val="FF0000"/>
                </a:solidFill>
              </a:rPr>
              <a:t>professional standards </a:t>
            </a:r>
            <a:r>
              <a:rPr lang="en-US" sz="2400" dirty="0">
                <a:solidFill>
                  <a:srgbClr val="FF0000"/>
                </a:solidFill>
              </a:rPr>
              <a:t>are </a:t>
            </a:r>
            <a:r>
              <a:rPr lang="en-US" sz="2400" dirty="0" smtClean="0">
                <a:solidFill>
                  <a:srgbClr val="FF0000"/>
                </a:solidFill>
              </a:rPr>
              <a:t>the content standards established </a:t>
            </a:r>
            <a:r>
              <a:rPr lang="en-US" sz="2400" dirty="0">
                <a:solidFill>
                  <a:srgbClr val="FF0000"/>
                </a:solidFill>
              </a:rPr>
              <a:t>in </a:t>
            </a:r>
            <a:r>
              <a:rPr lang="en-US" sz="2400" dirty="0" smtClean="0">
                <a:solidFill>
                  <a:srgbClr val="FF0000"/>
                </a:solidFill>
              </a:rPr>
              <a:t>regulation 4 AAC 04.200. </a:t>
            </a:r>
          </a:p>
          <a:p>
            <a:pPr marL="0" indent="0">
              <a:buNone/>
            </a:pPr>
            <a:r>
              <a:rPr lang="en-US" sz="1800" dirty="0" smtClean="0">
                <a:solidFill>
                  <a:srgbClr val="FF0000"/>
                </a:solidFill>
              </a:rPr>
              <a:t>            </a:t>
            </a:r>
            <a:r>
              <a:rPr lang="en-US" sz="1800" dirty="0" smtClean="0">
                <a:solidFill>
                  <a:srgbClr val="FF0000"/>
                </a:solidFill>
              </a:rPr>
              <a:t>      </a:t>
            </a:r>
            <a:r>
              <a:rPr lang="en-US" sz="1600" dirty="0" smtClean="0">
                <a:solidFill>
                  <a:srgbClr val="FF0000"/>
                </a:solidFill>
              </a:rPr>
              <a:t>See </a:t>
            </a:r>
            <a:r>
              <a:rPr lang="en-US" sz="1600" dirty="0" smtClean="0">
                <a:solidFill>
                  <a:srgbClr val="FF0000"/>
                </a:solidFill>
              </a:rPr>
              <a:t>4 AAC 19.010(g)</a:t>
            </a:r>
            <a:endParaRPr lang="en-US" sz="2000" dirty="0" smtClean="0">
              <a:solidFill>
                <a:srgbClr val="FF0000"/>
              </a:solidFill>
            </a:endParaRPr>
          </a:p>
          <a:p>
            <a:pPr lvl="1"/>
            <a:endParaRPr lang="en-US" sz="2400" dirty="0"/>
          </a:p>
          <a:p>
            <a:pPr lvl="1"/>
            <a:r>
              <a:rPr lang="en-US" sz="2400" dirty="0" smtClean="0">
                <a:solidFill>
                  <a:srgbClr val="00B0F0"/>
                </a:solidFill>
              </a:rPr>
              <a:t>The district  is responsible for establishing the performance standards for each  content standard per 4 AAC 04.205. </a:t>
            </a:r>
            <a:endParaRPr lang="en-US" sz="2400" dirty="0">
              <a:solidFill>
                <a:srgbClr val="00B0F0"/>
              </a:solidFill>
            </a:endParaRP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Content &amp; Performance Standards</a:t>
            </a:r>
            <a:r>
              <a:rPr lang="en-US" dirty="0"/>
              <a:t/>
            </a:r>
            <a:br>
              <a:rPr lang="en-US" dirty="0"/>
            </a:br>
            <a:endParaRPr lang="en-US" dirty="0"/>
          </a:p>
        </p:txBody>
      </p:sp>
      <p:sp>
        <p:nvSpPr>
          <p:cNvPr id="5" name="TextBox 4"/>
          <p:cNvSpPr txBox="1"/>
          <p:nvPr/>
        </p:nvSpPr>
        <p:spPr>
          <a:xfrm>
            <a:off x="381000" y="1828800"/>
            <a:ext cx="2819400" cy="3939540"/>
          </a:xfrm>
          <a:prstGeom prst="rect">
            <a:avLst/>
          </a:prstGeom>
          <a:noFill/>
        </p:spPr>
        <p:txBody>
          <a:bodyPr wrap="square" rtlCol="0">
            <a:spAutoFit/>
          </a:bodyPr>
          <a:lstStyle/>
          <a:p>
            <a:pPr marL="285750" lvl="1" indent="-285750">
              <a:buFont typeface="Arial" pitchFamily="34" charset="0"/>
              <a:buChar char="•"/>
            </a:pPr>
            <a:r>
              <a:rPr lang="en-US" sz="2400" b="1" dirty="0">
                <a:solidFill>
                  <a:schemeClr val="tx2"/>
                </a:solidFill>
              </a:rPr>
              <a:t>Statutes</a:t>
            </a:r>
            <a:r>
              <a:rPr lang="en-US" sz="2400" dirty="0">
                <a:solidFill>
                  <a:schemeClr val="tx2"/>
                </a:solidFill>
              </a:rPr>
              <a:t> require that a district’s evaluation system must be based on the </a:t>
            </a:r>
            <a:r>
              <a:rPr lang="en-US" sz="2400" dirty="0" smtClean="0">
                <a:solidFill>
                  <a:schemeClr val="tx2"/>
                </a:solidFill>
              </a:rPr>
              <a:t>professional standards </a:t>
            </a:r>
            <a:r>
              <a:rPr lang="en-US" sz="2400" dirty="0">
                <a:solidFill>
                  <a:schemeClr val="tx2"/>
                </a:solidFill>
              </a:rPr>
              <a:t>adopted by the department by </a:t>
            </a:r>
            <a:r>
              <a:rPr lang="en-US" sz="2400" dirty="0" smtClean="0">
                <a:solidFill>
                  <a:schemeClr val="tx2"/>
                </a:solidFill>
              </a:rPr>
              <a:t>regulation. </a:t>
            </a:r>
            <a:endParaRPr lang="en-US" sz="2400" dirty="0">
              <a:solidFill>
                <a:schemeClr val="tx2"/>
              </a:solidFill>
            </a:endParaRPr>
          </a:p>
          <a:p>
            <a:pPr marL="457200" lvl="2"/>
            <a:r>
              <a:rPr lang="en-US" sz="1600" dirty="0" smtClean="0">
                <a:solidFill>
                  <a:schemeClr val="tx2"/>
                </a:solidFill>
              </a:rPr>
              <a:t>AS </a:t>
            </a:r>
            <a:r>
              <a:rPr lang="en-US" sz="1600" dirty="0">
                <a:solidFill>
                  <a:schemeClr val="tx2"/>
                </a:solidFill>
              </a:rPr>
              <a:t>14.20.149(b)(1)</a:t>
            </a:r>
          </a:p>
          <a:p>
            <a:pPr marL="285750" indent="-285750">
              <a:buFont typeface="Arial" pitchFamily="34" charset="0"/>
              <a:buChar char="•"/>
            </a:pPr>
            <a:endParaRPr lang="en-US" dirty="0"/>
          </a:p>
        </p:txBody>
      </p:sp>
    </p:spTree>
    <p:extLst>
      <p:ext uri="{BB962C8B-B14F-4D97-AF65-F5344CB8AC3E}">
        <p14:creationId xmlns:p14="http://schemas.microsoft.com/office/powerpoint/2010/main" val="863419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438400"/>
            <a:ext cx="8763000" cy="4190999"/>
          </a:xfrm>
        </p:spPr>
        <p:txBody>
          <a:bodyPr>
            <a:normAutofit fontScale="70000" lnSpcReduction="20000"/>
          </a:bodyPr>
          <a:lstStyle/>
          <a:p>
            <a:pPr>
              <a:spcAft>
                <a:spcPts val="600"/>
              </a:spcAft>
            </a:pPr>
            <a:r>
              <a:rPr lang="en-US" dirty="0" smtClean="0">
                <a:solidFill>
                  <a:srgbClr val="FF0000"/>
                </a:solidFill>
              </a:rPr>
              <a:t>Philosophy of Education </a:t>
            </a:r>
            <a:r>
              <a:rPr lang="en-US" baseline="30000" dirty="0" smtClean="0">
                <a:solidFill>
                  <a:srgbClr val="FF0000"/>
                </a:solidFill>
              </a:rPr>
              <a:t>1</a:t>
            </a:r>
            <a:endParaRPr lang="en-US" dirty="0" smtClean="0">
              <a:solidFill>
                <a:srgbClr val="FF0000"/>
              </a:solidFill>
            </a:endParaRPr>
          </a:p>
          <a:p>
            <a:pPr>
              <a:spcAft>
                <a:spcPts val="600"/>
              </a:spcAft>
            </a:pPr>
            <a:r>
              <a:rPr lang="en-US" dirty="0" smtClean="0">
                <a:solidFill>
                  <a:srgbClr val="00B0F0"/>
                </a:solidFill>
              </a:rPr>
              <a:t>Understands how students learn and develop</a:t>
            </a:r>
          </a:p>
          <a:p>
            <a:pPr>
              <a:spcAft>
                <a:spcPts val="600"/>
              </a:spcAft>
            </a:pPr>
            <a:r>
              <a:rPr lang="en-US" dirty="0" smtClean="0">
                <a:solidFill>
                  <a:srgbClr val="00B0F0"/>
                </a:solidFill>
              </a:rPr>
              <a:t>Teaches with respect to students individual and cultural characteristics</a:t>
            </a:r>
          </a:p>
          <a:p>
            <a:pPr>
              <a:spcAft>
                <a:spcPts val="600"/>
              </a:spcAft>
            </a:pPr>
            <a:r>
              <a:rPr lang="en-US" dirty="0" smtClean="0">
                <a:solidFill>
                  <a:srgbClr val="00B0F0"/>
                </a:solidFill>
              </a:rPr>
              <a:t>Knows their content area and how to teach it</a:t>
            </a:r>
          </a:p>
          <a:p>
            <a:pPr>
              <a:spcAft>
                <a:spcPts val="600"/>
              </a:spcAft>
            </a:pPr>
            <a:r>
              <a:rPr lang="en-US" dirty="0" smtClean="0">
                <a:solidFill>
                  <a:srgbClr val="00B0F0"/>
                </a:solidFill>
              </a:rPr>
              <a:t>Facilitates, monitors, and assesses student learning</a:t>
            </a:r>
          </a:p>
          <a:p>
            <a:pPr>
              <a:spcAft>
                <a:spcPts val="600"/>
              </a:spcAft>
            </a:pPr>
            <a:r>
              <a:rPr lang="en-US" dirty="0" smtClean="0">
                <a:solidFill>
                  <a:srgbClr val="00B0F0"/>
                </a:solidFill>
              </a:rPr>
              <a:t>Creates and maintains an engaging learning environment</a:t>
            </a:r>
          </a:p>
          <a:p>
            <a:pPr>
              <a:spcAft>
                <a:spcPts val="600"/>
              </a:spcAft>
            </a:pPr>
            <a:r>
              <a:rPr lang="en-US" dirty="0" smtClean="0">
                <a:solidFill>
                  <a:srgbClr val="00B0F0"/>
                </a:solidFill>
              </a:rPr>
              <a:t>Works as a partner with parents, families, and the community</a:t>
            </a:r>
          </a:p>
          <a:p>
            <a:pPr>
              <a:spcAft>
                <a:spcPts val="600"/>
              </a:spcAft>
            </a:pPr>
            <a:r>
              <a:rPr lang="en-US" dirty="0" smtClean="0">
                <a:solidFill>
                  <a:srgbClr val="00B0F0"/>
                </a:solidFill>
              </a:rPr>
              <a:t>Participates and contributes to the teaching profession </a:t>
            </a:r>
          </a:p>
          <a:p>
            <a:pPr marL="301943" lvl="1" indent="0">
              <a:spcAft>
                <a:spcPts val="600"/>
              </a:spcAft>
              <a:buNone/>
            </a:pPr>
            <a:r>
              <a:rPr lang="en-US" sz="1700" dirty="0" smtClean="0">
                <a:solidFill>
                  <a:srgbClr val="00B0F0"/>
                </a:solidFill>
              </a:rPr>
              <a:t>4 AAC 04.200(b)</a:t>
            </a:r>
            <a:endParaRPr lang="en-US" sz="1900" dirty="0" smtClean="0">
              <a:solidFill>
                <a:srgbClr val="00B0F0"/>
              </a:solidFill>
            </a:endParaRPr>
          </a:p>
          <a:p>
            <a:pPr marL="0" indent="0">
              <a:buNone/>
            </a:pPr>
            <a:r>
              <a:rPr lang="en-US" sz="1800" baseline="30000" dirty="0" smtClean="0">
                <a:solidFill>
                  <a:srgbClr val="FF0000"/>
                </a:solidFill>
              </a:rPr>
              <a:t>1</a:t>
            </a:r>
            <a:r>
              <a:rPr lang="en-US" sz="1800" dirty="0" smtClean="0">
                <a:solidFill>
                  <a:srgbClr val="FF0000"/>
                </a:solidFill>
              </a:rPr>
              <a:t> Philosophy of Education is no longer a requirement of a teacher’s evaluation.</a:t>
            </a:r>
            <a:endParaRPr lang="en-US" sz="1800" baseline="30000" dirty="0">
              <a:solidFill>
                <a:srgbClr val="FF0000"/>
              </a:solidFill>
            </a:endParaRPr>
          </a:p>
        </p:txBody>
      </p:sp>
      <p:sp>
        <p:nvSpPr>
          <p:cNvPr id="3" name="Title 2"/>
          <p:cNvSpPr>
            <a:spLocks noGrp="1"/>
          </p:cNvSpPr>
          <p:nvPr>
            <p:ph type="title"/>
          </p:nvPr>
        </p:nvSpPr>
        <p:spPr/>
        <p:txBody>
          <a:bodyPr>
            <a:normAutofit fontScale="90000"/>
          </a:bodyPr>
          <a:lstStyle/>
          <a:p>
            <a:r>
              <a:rPr lang="en-US" dirty="0" smtClean="0"/>
              <a:t>Content Standards for </a:t>
            </a:r>
            <a:br>
              <a:rPr lang="en-US" dirty="0" smtClean="0"/>
            </a:br>
            <a:r>
              <a:rPr lang="en-US" dirty="0" smtClean="0"/>
              <a:t>Teacher Evaluation</a:t>
            </a:r>
            <a:endParaRPr lang="en-US" dirty="0"/>
          </a:p>
        </p:txBody>
      </p:sp>
    </p:spTree>
    <p:extLst>
      <p:ext uri="{BB962C8B-B14F-4D97-AF65-F5344CB8AC3E}">
        <p14:creationId xmlns:p14="http://schemas.microsoft.com/office/powerpoint/2010/main" val="2803449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0200"/>
            <a:ext cx="8001000" cy="4953000"/>
          </a:xfrm>
        </p:spPr>
        <p:txBody>
          <a:bodyPr>
            <a:noAutofit/>
          </a:bodyPr>
          <a:lstStyle/>
          <a:p>
            <a:pPr>
              <a:spcAft>
                <a:spcPts val="600"/>
              </a:spcAft>
            </a:pPr>
            <a:r>
              <a:rPr lang="en-US" sz="1600" dirty="0" smtClean="0">
                <a:solidFill>
                  <a:srgbClr val="00B0F0"/>
                </a:solidFill>
              </a:rPr>
              <a:t>Provides leadership</a:t>
            </a:r>
          </a:p>
          <a:p>
            <a:pPr>
              <a:spcAft>
                <a:spcPts val="600"/>
              </a:spcAft>
            </a:pPr>
            <a:r>
              <a:rPr lang="en-US" sz="1600" dirty="0" smtClean="0">
                <a:solidFill>
                  <a:srgbClr val="00B0F0"/>
                </a:solidFill>
              </a:rPr>
              <a:t>Guides instruction &amp; supports an effective learning environment</a:t>
            </a:r>
          </a:p>
          <a:p>
            <a:pPr>
              <a:spcAft>
                <a:spcPts val="600"/>
              </a:spcAft>
            </a:pPr>
            <a:r>
              <a:rPr lang="en-US" sz="1600" dirty="0" smtClean="0">
                <a:solidFill>
                  <a:srgbClr val="00B0F0"/>
                </a:solidFill>
              </a:rPr>
              <a:t>Oversees the implementation of curriculum</a:t>
            </a:r>
          </a:p>
          <a:p>
            <a:pPr>
              <a:spcAft>
                <a:spcPts val="600"/>
              </a:spcAft>
            </a:pPr>
            <a:r>
              <a:rPr lang="en-US" sz="1600" dirty="0" smtClean="0">
                <a:solidFill>
                  <a:srgbClr val="00B0F0"/>
                </a:solidFill>
              </a:rPr>
              <a:t>Coordinates services that support student growth and development</a:t>
            </a:r>
          </a:p>
          <a:p>
            <a:pPr>
              <a:spcAft>
                <a:spcPts val="600"/>
              </a:spcAft>
            </a:pPr>
            <a:r>
              <a:rPr lang="en-US" sz="1600" dirty="0" smtClean="0">
                <a:solidFill>
                  <a:srgbClr val="00B0F0"/>
                </a:solidFill>
              </a:rPr>
              <a:t>Provides for staffing and professional development to meet student learning needs</a:t>
            </a:r>
          </a:p>
          <a:p>
            <a:pPr>
              <a:spcAft>
                <a:spcPts val="600"/>
              </a:spcAft>
            </a:pPr>
            <a:r>
              <a:rPr lang="en-US" sz="1600" dirty="0" smtClean="0">
                <a:solidFill>
                  <a:srgbClr val="00B0F0"/>
                </a:solidFill>
              </a:rPr>
              <a:t>Uses assessment and evaluation information to make decisions</a:t>
            </a:r>
          </a:p>
          <a:p>
            <a:pPr>
              <a:spcAft>
                <a:spcPts val="600"/>
              </a:spcAft>
            </a:pPr>
            <a:r>
              <a:rPr lang="en-US" sz="1600" dirty="0" smtClean="0">
                <a:solidFill>
                  <a:srgbClr val="00B0F0"/>
                </a:solidFill>
              </a:rPr>
              <a:t>Communicates with diverse groups and individuals with clarity and sensitivity</a:t>
            </a:r>
          </a:p>
          <a:p>
            <a:pPr>
              <a:spcAft>
                <a:spcPts val="600"/>
              </a:spcAft>
            </a:pPr>
            <a:r>
              <a:rPr lang="en-US" sz="1600" dirty="0" smtClean="0">
                <a:solidFill>
                  <a:srgbClr val="00B0F0"/>
                </a:solidFill>
              </a:rPr>
              <a:t>Acts in accordance with established laws, policies, procedures and good business practices</a:t>
            </a:r>
          </a:p>
          <a:p>
            <a:pPr>
              <a:spcAft>
                <a:spcPts val="600"/>
              </a:spcAft>
            </a:pPr>
            <a:r>
              <a:rPr lang="en-US" sz="1600" dirty="0" smtClean="0">
                <a:solidFill>
                  <a:srgbClr val="00B0F0"/>
                </a:solidFill>
              </a:rPr>
              <a:t>Understands the influence of social, cultural, political, and economic forces on the educational environment and uses this knowledge to serve the needs of children, families, and communities</a:t>
            </a:r>
          </a:p>
          <a:p>
            <a:pPr>
              <a:spcAft>
                <a:spcPts val="600"/>
              </a:spcAft>
            </a:pPr>
            <a:r>
              <a:rPr lang="en-US" sz="1600" dirty="0" smtClean="0">
                <a:solidFill>
                  <a:srgbClr val="00B0F0"/>
                </a:solidFill>
              </a:rPr>
              <a:t>Facilitates the participation of parent and families, recognizing the variety of parenting traditions and practices in the community  </a:t>
            </a:r>
          </a:p>
          <a:p>
            <a:pPr marL="0" indent="0">
              <a:spcAft>
                <a:spcPts val="600"/>
              </a:spcAft>
              <a:buNone/>
            </a:pPr>
            <a:r>
              <a:rPr lang="en-US" sz="1600" dirty="0" smtClean="0">
                <a:solidFill>
                  <a:srgbClr val="00B0F0"/>
                </a:solidFill>
              </a:rPr>
              <a:t>        4 AAC 04.200(c)</a:t>
            </a:r>
            <a:endParaRPr lang="en-US" sz="1400" dirty="0" smtClean="0">
              <a:solidFill>
                <a:srgbClr val="00B0F0"/>
              </a:solidFill>
            </a:endParaRPr>
          </a:p>
        </p:txBody>
      </p:sp>
      <p:sp>
        <p:nvSpPr>
          <p:cNvPr id="3" name="Title 2"/>
          <p:cNvSpPr>
            <a:spLocks noGrp="1"/>
          </p:cNvSpPr>
          <p:nvPr>
            <p:ph type="title"/>
          </p:nvPr>
        </p:nvSpPr>
        <p:spPr/>
        <p:txBody>
          <a:bodyPr>
            <a:normAutofit fontScale="90000"/>
          </a:bodyPr>
          <a:lstStyle/>
          <a:p>
            <a:r>
              <a:rPr lang="en-US" dirty="0" smtClean="0"/>
              <a:t>Content Standards for </a:t>
            </a:r>
            <a:br>
              <a:rPr lang="en-US" dirty="0" smtClean="0"/>
            </a:br>
            <a:r>
              <a:rPr lang="en-US" dirty="0" smtClean="0"/>
              <a:t>Administrator Evaluation</a:t>
            </a:r>
            <a:endParaRPr lang="en-US" dirty="0"/>
          </a:p>
        </p:txBody>
      </p:sp>
    </p:spTree>
    <p:extLst>
      <p:ext uri="{BB962C8B-B14F-4D97-AF65-F5344CB8AC3E}">
        <p14:creationId xmlns:p14="http://schemas.microsoft.com/office/powerpoint/2010/main" val="2949563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001000" cy="4191000"/>
          </a:xfrm>
        </p:spPr>
        <p:txBody>
          <a:bodyPr>
            <a:noAutofit/>
          </a:bodyPr>
          <a:lstStyle/>
          <a:p>
            <a:pPr>
              <a:spcAft>
                <a:spcPts val="600"/>
              </a:spcAft>
            </a:pPr>
            <a:r>
              <a:rPr lang="en-US" dirty="0" smtClean="0">
                <a:solidFill>
                  <a:srgbClr val="00B0F0"/>
                </a:solidFill>
              </a:rPr>
              <a:t>As specific content standards are not established for Special Service Providers, the districts should interpreted and apply the applicable teacher and/or administrative content standards in the context of the special service providers’ job requirements. </a:t>
            </a:r>
          </a:p>
          <a:p>
            <a:pPr marL="301943" lvl="1" indent="0">
              <a:spcAft>
                <a:spcPts val="600"/>
              </a:spcAft>
              <a:buNone/>
            </a:pPr>
            <a:r>
              <a:rPr lang="en-US" sz="2000" dirty="0" smtClean="0">
                <a:solidFill>
                  <a:srgbClr val="00B0F0"/>
                </a:solidFill>
              </a:rPr>
              <a:t>4 </a:t>
            </a:r>
            <a:r>
              <a:rPr lang="en-US" sz="2000" dirty="0">
                <a:solidFill>
                  <a:srgbClr val="00B0F0"/>
                </a:solidFill>
              </a:rPr>
              <a:t>AAC </a:t>
            </a:r>
            <a:r>
              <a:rPr lang="en-US" sz="2000" dirty="0" smtClean="0">
                <a:solidFill>
                  <a:srgbClr val="00B0F0"/>
                </a:solidFill>
              </a:rPr>
              <a:t>04.205</a:t>
            </a:r>
          </a:p>
          <a:p>
            <a:pPr marL="301943" lvl="1" indent="0">
              <a:spcAft>
                <a:spcPts val="600"/>
              </a:spcAft>
              <a:buNone/>
            </a:pPr>
            <a:r>
              <a:rPr lang="en-US" sz="2000" dirty="0" smtClean="0">
                <a:solidFill>
                  <a:srgbClr val="FF0000"/>
                </a:solidFill>
              </a:rPr>
              <a:t>4 AAC 19.010 (d)</a:t>
            </a:r>
            <a:endParaRPr lang="en-US" sz="1800" dirty="0">
              <a:solidFill>
                <a:srgbClr val="FF0000"/>
              </a:solidFill>
            </a:endParaRPr>
          </a:p>
        </p:txBody>
      </p:sp>
      <p:sp>
        <p:nvSpPr>
          <p:cNvPr id="3" name="Title 2"/>
          <p:cNvSpPr>
            <a:spLocks noGrp="1"/>
          </p:cNvSpPr>
          <p:nvPr>
            <p:ph type="title"/>
          </p:nvPr>
        </p:nvSpPr>
        <p:spPr>
          <a:xfrm>
            <a:off x="457200" y="228600"/>
            <a:ext cx="8229600" cy="1795272"/>
          </a:xfrm>
        </p:spPr>
        <p:txBody>
          <a:bodyPr>
            <a:normAutofit/>
          </a:bodyPr>
          <a:lstStyle/>
          <a:p>
            <a:r>
              <a:rPr lang="en-US" sz="3600" dirty="0" smtClean="0"/>
              <a:t>Content Standards for </a:t>
            </a:r>
            <a:br>
              <a:rPr lang="en-US" sz="3600" dirty="0" smtClean="0"/>
            </a:br>
            <a:r>
              <a:rPr lang="en-US" sz="3600" dirty="0" smtClean="0"/>
              <a:t>Special Service Provider Evaluation</a:t>
            </a:r>
            <a:endParaRPr lang="en-US" sz="3600" dirty="0"/>
          </a:p>
        </p:txBody>
      </p:sp>
    </p:spTree>
    <p:extLst>
      <p:ext uri="{BB962C8B-B14F-4D97-AF65-F5344CB8AC3E}">
        <p14:creationId xmlns:p14="http://schemas.microsoft.com/office/powerpoint/2010/main" val="3298901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7696200" cy="5334000"/>
          </a:xfrm>
        </p:spPr>
        <p:txBody>
          <a:bodyPr>
            <a:noAutofit/>
          </a:bodyPr>
          <a:lstStyle/>
          <a:p>
            <a:pPr marL="0" indent="0">
              <a:buNone/>
            </a:pPr>
            <a:r>
              <a:rPr lang="en-US" sz="2800" dirty="0">
                <a:solidFill>
                  <a:srgbClr val="FF0000"/>
                </a:solidFill>
              </a:rPr>
              <a:t>Four cultural standards are identified in regulations and must be considered  when evaluating educators. </a:t>
            </a:r>
            <a:r>
              <a:rPr lang="en-US" sz="1600" dirty="0">
                <a:solidFill>
                  <a:srgbClr val="FF0000"/>
                </a:solidFill>
              </a:rPr>
              <a:t>4 AAC 04.200 (f) &amp; 4 AAC 19.010(b)(c)(d</a:t>
            </a:r>
            <a:r>
              <a:rPr lang="en-US" sz="1600" dirty="0" smtClean="0">
                <a:solidFill>
                  <a:srgbClr val="FF0000"/>
                </a:solidFill>
              </a:rPr>
              <a:t>)</a:t>
            </a:r>
          </a:p>
          <a:p>
            <a:pPr marL="301943" lvl="1" indent="0">
              <a:buNone/>
            </a:pPr>
            <a:endParaRPr lang="en-US" sz="1600" dirty="0">
              <a:solidFill>
                <a:srgbClr val="FF0000"/>
              </a:solidFill>
            </a:endParaRPr>
          </a:p>
          <a:p>
            <a:pPr lvl="1">
              <a:spcAft>
                <a:spcPts val="600"/>
              </a:spcAft>
            </a:pPr>
            <a:r>
              <a:rPr lang="en-US" sz="2000" dirty="0" smtClean="0">
                <a:solidFill>
                  <a:srgbClr val="FF0000"/>
                </a:solidFill>
              </a:rPr>
              <a:t>Incorporates local ways of knowing and teaching in the educator’s work</a:t>
            </a:r>
          </a:p>
          <a:p>
            <a:pPr lvl="1">
              <a:spcAft>
                <a:spcPts val="600"/>
              </a:spcAft>
            </a:pPr>
            <a:r>
              <a:rPr lang="en-US" sz="2000" dirty="0" smtClean="0">
                <a:solidFill>
                  <a:srgbClr val="FF0000"/>
                </a:solidFill>
              </a:rPr>
              <a:t>Uses local environment and community resources on a regular basis to link what the educator is teaching to the everyday lives of the students</a:t>
            </a:r>
          </a:p>
          <a:p>
            <a:pPr lvl="1">
              <a:spcAft>
                <a:spcPts val="600"/>
              </a:spcAft>
            </a:pPr>
            <a:r>
              <a:rPr lang="en-US" sz="2000" dirty="0" smtClean="0">
                <a:solidFill>
                  <a:srgbClr val="FF0000"/>
                </a:solidFill>
              </a:rPr>
              <a:t>Works closely with parents to achieve a high level of complementary educational expectations between home and school</a:t>
            </a:r>
          </a:p>
          <a:p>
            <a:pPr lvl="1">
              <a:spcAft>
                <a:spcPts val="600"/>
              </a:spcAft>
            </a:pPr>
            <a:r>
              <a:rPr lang="en-US" sz="2000" dirty="0" smtClean="0">
                <a:solidFill>
                  <a:srgbClr val="FF0000"/>
                </a:solidFill>
              </a:rPr>
              <a:t>Recognizes the full educational potential of each student and provides the challenges necessary for the student to achieve that potential</a:t>
            </a:r>
            <a:endParaRPr lang="en-US" sz="2000" dirty="0">
              <a:solidFill>
                <a:srgbClr val="FF0000"/>
              </a:solidFill>
            </a:endParaRPr>
          </a:p>
        </p:txBody>
      </p:sp>
      <p:sp>
        <p:nvSpPr>
          <p:cNvPr id="3" name="Title 2"/>
          <p:cNvSpPr>
            <a:spLocks noGrp="1"/>
          </p:cNvSpPr>
          <p:nvPr>
            <p:ph type="title"/>
          </p:nvPr>
        </p:nvSpPr>
        <p:spPr>
          <a:xfrm>
            <a:off x="31376" y="-228600"/>
            <a:ext cx="8229600" cy="1795272"/>
          </a:xfrm>
        </p:spPr>
        <p:txBody>
          <a:bodyPr>
            <a:normAutofit/>
          </a:bodyPr>
          <a:lstStyle/>
          <a:p>
            <a:r>
              <a:rPr lang="en-US" sz="3600" dirty="0" smtClean="0"/>
              <a:t>Cultural Standards for </a:t>
            </a:r>
            <a:r>
              <a:rPr lang="en-US" sz="3600" dirty="0" smtClean="0"/>
              <a:t>Educator </a:t>
            </a:r>
            <a:r>
              <a:rPr lang="en-US" sz="3600" dirty="0" smtClean="0"/>
              <a:t>Evaluation</a:t>
            </a:r>
            <a:endParaRPr lang="en-US" sz="3600" dirty="0"/>
          </a:p>
        </p:txBody>
      </p:sp>
    </p:spTree>
    <p:extLst>
      <p:ext uri="{BB962C8B-B14F-4D97-AF65-F5344CB8AC3E}">
        <p14:creationId xmlns:p14="http://schemas.microsoft.com/office/powerpoint/2010/main" val="316424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894" y="1371600"/>
            <a:ext cx="8202706" cy="4953000"/>
          </a:xfrm>
        </p:spPr>
        <p:txBody>
          <a:bodyPr>
            <a:noAutofit/>
          </a:bodyPr>
          <a:lstStyle/>
          <a:p>
            <a:pPr marL="301943" lvl="1" indent="0">
              <a:buNone/>
            </a:pPr>
            <a:r>
              <a:rPr lang="en-US" sz="2400" dirty="0">
                <a:solidFill>
                  <a:srgbClr val="00B0F0"/>
                </a:solidFill>
              </a:rPr>
              <a:t>In establishing performance standards, a district may </a:t>
            </a:r>
            <a:endParaRPr lang="en-US" sz="2400" dirty="0" smtClean="0">
              <a:solidFill>
                <a:srgbClr val="00B0F0"/>
              </a:solidFill>
            </a:endParaRPr>
          </a:p>
          <a:p>
            <a:pPr marL="301943" lvl="1" indent="0">
              <a:buNone/>
            </a:pPr>
            <a:endParaRPr lang="en-US" sz="1800" dirty="0">
              <a:solidFill>
                <a:srgbClr val="00B0F0"/>
              </a:solidFill>
            </a:endParaRPr>
          </a:p>
          <a:p>
            <a:pPr lvl="2"/>
            <a:r>
              <a:rPr lang="en-US" sz="2400" dirty="0">
                <a:solidFill>
                  <a:srgbClr val="00B0F0"/>
                </a:solidFill>
              </a:rPr>
              <a:t>use the performance standards  as set forth in </a:t>
            </a:r>
            <a:r>
              <a:rPr lang="en-US" sz="2400" dirty="0" smtClean="0">
                <a:solidFill>
                  <a:srgbClr val="00B0F0"/>
                </a:solidFill>
              </a:rPr>
              <a:t>regulations,</a:t>
            </a:r>
            <a:endParaRPr lang="en-US" sz="2400" dirty="0">
              <a:solidFill>
                <a:srgbClr val="00B0F0"/>
              </a:solidFill>
            </a:endParaRPr>
          </a:p>
          <a:p>
            <a:pPr lvl="2"/>
            <a:r>
              <a:rPr lang="en-US" sz="2400" dirty="0">
                <a:solidFill>
                  <a:srgbClr val="00B0F0"/>
                </a:solidFill>
              </a:rPr>
              <a:t>modify the  performance standards to accommodate district goals and priorities</a:t>
            </a:r>
            <a:r>
              <a:rPr lang="en-US" sz="2400" dirty="0" smtClean="0">
                <a:solidFill>
                  <a:srgbClr val="00B0F0"/>
                </a:solidFill>
              </a:rPr>
              <a:t>,</a:t>
            </a:r>
            <a:endParaRPr lang="en-US" sz="2400" dirty="0">
              <a:solidFill>
                <a:srgbClr val="00B0F0"/>
              </a:solidFill>
            </a:endParaRPr>
          </a:p>
          <a:p>
            <a:pPr lvl="2"/>
            <a:r>
              <a:rPr lang="en-US" sz="2400" dirty="0">
                <a:solidFill>
                  <a:srgbClr val="00B0F0"/>
                </a:solidFill>
              </a:rPr>
              <a:t>combine performance standards set forth in regulations, or </a:t>
            </a:r>
          </a:p>
          <a:p>
            <a:pPr lvl="2"/>
            <a:r>
              <a:rPr lang="en-US" sz="2400" dirty="0">
                <a:solidFill>
                  <a:srgbClr val="00B0F0"/>
                </a:solidFill>
              </a:rPr>
              <a:t>provide additional or alternative performance standards to accommodate district goals and </a:t>
            </a:r>
            <a:r>
              <a:rPr lang="en-US" sz="2400" dirty="0" smtClean="0">
                <a:solidFill>
                  <a:srgbClr val="00B0F0"/>
                </a:solidFill>
              </a:rPr>
              <a:t>priorities</a:t>
            </a:r>
          </a:p>
          <a:p>
            <a:pPr marL="914400" lvl="3" indent="0">
              <a:buNone/>
            </a:pPr>
            <a:r>
              <a:rPr lang="en-US" dirty="0" smtClean="0">
                <a:solidFill>
                  <a:srgbClr val="00B0F0"/>
                </a:solidFill>
              </a:rPr>
              <a:t>4 AAC 04.205</a:t>
            </a:r>
            <a:endParaRPr lang="en-US" dirty="0">
              <a:solidFill>
                <a:srgbClr val="00B0F0"/>
              </a:solidFill>
            </a:endParaRPr>
          </a:p>
          <a:p>
            <a:pPr lvl="2"/>
            <a:endParaRPr lang="en-US" dirty="0"/>
          </a:p>
          <a:p>
            <a:pPr marL="627063" lvl="2" indent="0">
              <a:buNone/>
            </a:pPr>
            <a:endParaRPr lang="en-US" dirty="0" smtClean="0"/>
          </a:p>
        </p:txBody>
      </p:sp>
      <p:sp>
        <p:nvSpPr>
          <p:cNvPr id="3" name="Title 2"/>
          <p:cNvSpPr>
            <a:spLocks noGrp="1"/>
          </p:cNvSpPr>
          <p:nvPr>
            <p:ph type="title"/>
          </p:nvPr>
        </p:nvSpPr>
        <p:spPr/>
        <p:txBody>
          <a:bodyPr>
            <a:normAutofit/>
          </a:bodyPr>
          <a:lstStyle/>
          <a:p>
            <a:r>
              <a:rPr lang="en-US" dirty="0" smtClean="0"/>
              <a:t>Performance Standards</a:t>
            </a:r>
            <a:endParaRPr lang="en-US" dirty="0"/>
          </a:p>
        </p:txBody>
      </p:sp>
    </p:spTree>
    <p:extLst>
      <p:ext uri="{BB962C8B-B14F-4D97-AF65-F5344CB8AC3E}">
        <p14:creationId xmlns:p14="http://schemas.microsoft.com/office/powerpoint/2010/main" val="3138146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077200" cy="5638800"/>
          </a:xfrm>
        </p:spPr>
        <p:txBody>
          <a:bodyPr>
            <a:noAutofit/>
          </a:bodyPr>
          <a:lstStyle/>
          <a:p>
            <a:r>
              <a:rPr lang="en-US" dirty="0">
                <a:solidFill>
                  <a:srgbClr val="00B0F0"/>
                </a:solidFill>
              </a:rPr>
              <a:t>Performance standards are to be established in the context of the job requirements of the educator being evaluated. </a:t>
            </a:r>
            <a:r>
              <a:rPr lang="en-US" sz="1800" dirty="0">
                <a:solidFill>
                  <a:srgbClr val="FF0000"/>
                </a:solidFill>
              </a:rPr>
              <a:t>4 AAC 19.010(d</a:t>
            </a:r>
            <a:r>
              <a:rPr lang="en-US" sz="1800" dirty="0" smtClean="0">
                <a:solidFill>
                  <a:srgbClr val="FF0000"/>
                </a:solidFill>
              </a:rPr>
              <a:t>)  </a:t>
            </a:r>
            <a:r>
              <a:rPr lang="en-US" sz="1800" dirty="0">
                <a:solidFill>
                  <a:srgbClr val="00B0F0"/>
                </a:solidFill>
              </a:rPr>
              <a:t>&amp; 4 AAC 04.205(d) </a:t>
            </a:r>
          </a:p>
          <a:p>
            <a:pPr marL="301943" lvl="1" indent="0">
              <a:buNone/>
            </a:pPr>
            <a:endParaRPr lang="en-US" sz="1600" dirty="0"/>
          </a:p>
          <a:p>
            <a:r>
              <a:rPr lang="en-US" dirty="0">
                <a:solidFill>
                  <a:srgbClr val="FF0000"/>
                </a:solidFill>
              </a:rPr>
              <a:t>Districts must establish four levels of performance (exemplary, proficient, basic, and unsatisfactory) for each of the </a:t>
            </a:r>
            <a:r>
              <a:rPr lang="en-US" dirty="0" smtClean="0">
                <a:solidFill>
                  <a:srgbClr val="FF0000"/>
                </a:solidFill>
              </a:rPr>
              <a:t>content </a:t>
            </a:r>
            <a:r>
              <a:rPr lang="en-US" dirty="0">
                <a:solidFill>
                  <a:srgbClr val="FF0000"/>
                </a:solidFill>
              </a:rPr>
              <a:t>standards.  </a:t>
            </a:r>
            <a:r>
              <a:rPr lang="en-US" sz="1800" dirty="0">
                <a:solidFill>
                  <a:srgbClr val="FF0000"/>
                </a:solidFill>
              </a:rPr>
              <a:t>4 AAC 19.010(b)(c)(d</a:t>
            </a:r>
            <a:r>
              <a:rPr lang="en-US" sz="1800" dirty="0" smtClean="0">
                <a:solidFill>
                  <a:srgbClr val="FF0000"/>
                </a:solidFill>
              </a:rPr>
              <a:t>)</a:t>
            </a:r>
            <a:endParaRPr lang="en-US" sz="1800" dirty="0">
              <a:solidFill>
                <a:srgbClr val="FF0000"/>
              </a:solidFill>
            </a:endParaRPr>
          </a:p>
          <a:p>
            <a:endParaRPr lang="en-US" sz="1800" dirty="0"/>
          </a:p>
          <a:p>
            <a:pPr marL="285750" lvl="1" indent="-285750"/>
            <a:r>
              <a:rPr lang="en-US" sz="2400" dirty="0">
                <a:solidFill>
                  <a:srgbClr val="FF0000"/>
                </a:solidFill>
              </a:rPr>
              <a:t>The four cultural standards identified in regulations must be considered when evaluating </a:t>
            </a:r>
            <a:r>
              <a:rPr lang="en-US" sz="2400" dirty="0" smtClean="0">
                <a:solidFill>
                  <a:srgbClr val="FF0000"/>
                </a:solidFill>
              </a:rPr>
              <a:t>the performance of an educator. </a:t>
            </a:r>
            <a:r>
              <a:rPr lang="en-US" sz="1800" dirty="0">
                <a:solidFill>
                  <a:srgbClr val="FF0000"/>
                </a:solidFill>
              </a:rPr>
              <a:t>4 AAC 04.200 (f) &amp; 4 AAC 19.010(b)(c)(d</a:t>
            </a:r>
            <a:r>
              <a:rPr lang="en-US" sz="1800" dirty="0" smtClean="0">
                <a:solidFill>
                  <a:srgbClr val="FF0000"/>
                </a:solidFill>
              </a:rPr>
              <a:t>)</a:t>
            </a:r>
          </a:p>
          <a:p>
            <a:pPr marL="285750" lvl="1" indent="-285750"/>
            <a:endParaRPr lang="en-US" sz="1800" dirty="0"/>
          </a:p>
          <a:p>
            <a:pPr marL="279400" lvl="2" indent="0">
              <a:buNone/>
            </a:pPr>
            <a:endParaRPr lang="en-US" sz="1400" dirty="0"/>
          </a:p>
        </p:txBody>
      </p:sp>
      <p:sp>
        <p:nvSpPr>
          <p:cNvPr id="3" name="Title 2"/>
          <p:cNvSpPr>
            <a:spLocks noGrp="1"/>
          </p:cNvSpPr>
          <p:nvPr>
            <p:ph type="title"/>
          </p:nvPr>
        </p:nvSpPr>
        <p:spPr/>
        <p:txBody>
          <a:bodyPr>
            <a:normAutofit/>
          </a:bodyPr>
          <a:lstStyle/>
          <a:p>
            <a:r>
              <a:rPr lang="en-US" dirty="0" smtClean="0"/>
              <a:t>Performance Standards </a:t>
            </a:r>
            <a:endParaRPr lang="en-US" dirty="0"/>
          </a:p>
        </p:txBody>
      </p:sp>
    </p:spTree>
    <p:extLst>
      <p:ext uri="{BB962C8B-B14F-4D97-AF65-F5344CB8AC3E}">
        <p14:creationId xmlns:p14="http://schemas.microsoft.com/office/powerpoint/2010/main" val="26471354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7848600" cy="5173134"/>
          </a:xfrm>
        </p:spPr>
        <p:txBody>
          <a:bodyPr>
            <a:normAutofit fontScale="92500"/>
          </a:bodyPr>
          <a:lstStyle/>
          <a:p>
            <a:pPr marL="0" indent="0">
              <a:buNone/>
            </a:pPr>
            <a:r>
              <a:rPr lang="en-US" sz="2600" dirty="0" smtClean="0">
                <a:solidFill>
                  <a:srgbClr val="FF0000"/>
                </a:solidFill>
              </a:rPr>
              <a:t>No later than July 1, 2015, a school district shall adopt, for teachers and administrators, standards for performance based on student learning data. In adopting standards, a district shall:</a:t>
            </a:r>
          </a:p>
          <a:p>
            <a:endParaRPr lang="en-US" sz="2000" dirty="0" smtClean="0">
              <a:solidFill>
                <a:srgbClr val="FF0000"/>
              </a:solidFill>
            </a:endParaRPr>
          </a:p>
          <a:p>
            <a:pPr lvl="2">
              <a:spcAft>
                <a:spcPts val="600"/>
              </a:spcAft>
            </a:pPr>
            <a:r>
              <a:rPr lang="en-US" sz="2400" dirty="0" smtClean="0">
                <a:solidFill>
                  <a:srgbClr val="FF0000"/>
                </a:solidFill>
              </a:rPr>
              <a:t>Confer with educators who are subject  to the evaluation.</a:t>
            </a:r>
          </a:p>
          <a:p>
            <a:pPr lvl="2">
              <a:spcAft>
                <a:spcPts val="600"/>
              </a:spcAft>
            </a:pPr>
            <a:r>
              <a:rPr lang="en-US" sz="2400" dirty="0" smtClean="0">
                <a:solidFill>
                  <a:srgbClr val="FF0000"/>
                </a:solidFill>
              </a:rPr>
              <a:t>Require the use of at least two but not more than four measurements of student growth.</a:t>
            </a:r>
          </a:p>
          <a:p>
            <a:pPr lvl="2">
              <a:spcAft>
                <a:spcPts val="600"/>
              </a:spcAft>
            </a:pPr>
            <a:r>
              <a:rPr lang="en-US" sz="2400" dirty="0" smtClean="0">
                <a:solidFill>
                  <a:srgbClr val="FF0000"/>
                </a:solidFill>
              </a:rPr>
              <a:t>Use the data from the statewide test selected by the commissioner.</a:t>
            </a:r>
          </a:p>
          <a:p>
            <a:pPr lvl="2">
              <a:spcAft>
                <a:spcPts val="600"/>
              </a:spcAft>
            </a:pPr>
            <a:r>
              <a:rPr lang="en-US" sz="2400" dirty="0" smtClean="0">
                <a:solidFill>
                  <a:srgbClr val="FF0000"/>
                </a:solidFill>
              </a:rPr>
              <a:t>Establish four </a:t>
            </a:r>
            <a:r>
              <a:rPr lang="en-US" sz="2400" dirty="0">
                <a:solidFill>
                  <a:srgbClr val="FF0000"/>
                </a:solidFill>
              </a:rPr>
              <a:t>levels of performance (exemplary, proficient, basic, and unsatisfactory) for </a:t>
            </a:r>
            <a:r>
              <a:rPr lang="en-US" sz="2400" dirty="0" smtClean="0">
                <a:solidFill>
                  <a:srgbClr val="FF0000"/>
                </a:solidFill>
              </a:rPr>
              <a:t>the student learning standard </a:t>
            </a:r>
            <a:r>
              <a:rPr lang="en-US" dirty="0" smtClean="0">
                <a:solidFill>
                  <a:srgbClr val="FF0000"/>
                </a:solidFill>
              </a:rPr>
              <a:t>4 AAC 19.010 (e)(2) </a:t>
            </a:r>
          </a:p>
          <a:p>
            <a:pPr lvl="2">
              <a:spcAft>
                <a:spcPts val="600"/>
              </a:spcAft>
            </a:pPr>
            <a:endParaRPr lang="en-US" sz="1400" dirty="0" smtClean="0"/>
          </a:p>
          <a:p>
            <a:pPr marL="301943" lvl="1" indent="0">
              <a:buNone/>
            </a:pPr>
            <a:endParaRPr lang="en-US" sz="1800" dirty="0" smtClean="0"/>
          </a:p>
          <a:p>
            <a:pPr lvl="1"/>
            <a:endParaRPr lang="en-US" dirty="0"/>
          </a:p>
        </p:txBody>
      </p:sp>
      <p:sp>
        <p:nvSpPr>
          <p:cNvPr id="3" name="Title 2"/>
          <p:cNvSpPr>
            <a:spLocks noGrp="1"/>
          </p:cNvSpPr>
          <p:nvPr>
            <p:ph type="title"/>
          </p:nvPr>
        </p:nvSpPr>
        <p:spPr/>
        <p:txBody>
          <a:bodyPr>
            <a:normAutofit/>
          </a:bodyPr>
          <a:lstStyle/>
          <a:p>
            <a:r>
              <a:rPr lang="en-US" dirty="0" smtClean="0"/>
              <a:t>Standards for Student </a:t>
            </a:r>
            <a:r>
              <a:rPr lang="en-US" dirty="0"/>
              <a:t>Learning </a:t>
            </a:r>
          </a:p>
        </p:txBody>
      </p:sp>
    </p:spTree>
    <p:extLst>
      <p:ext uri="{BB962C8B-B14F-4D97-AF65-F5344CB8AC3E}">
        <p14:creationId xmlns:p14="http://schemas.microsoft.com/office/powerpoint/2010/main" val="175987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Procedures </a:t>
            </a:r>
          </a:p>
        </p:txBody>
      </p:sp>
      <p:sp>
        <p:nvSpPr>
          <p:cNvPr id="3" name="Slide Number Placeholder 2"/>
          <p:cNvSpPr>
            <a:spLocks noGrp="1"/>
          </p:cNvSpPr>
          <p:nvPr>
            <p:ph type="sldNum" sz="quarter" idx="12"/>
          </p:nvPr>
        </p:nvSpPr>
        <p:spPr/>
        <p:txBody>
          <a:bodyPr/>
          <a:lstStyle/>
          <a:p>
            <a:fld id="{4ED67006-1A92-45A0-AF77-9F345FC87D7C}" type="slidenum">
              <a:rPr lang="en-US" smtClean="0"/>
              <a:t>18</a:t>
            </a:fld>
            <a:endParaRPr lang="en-US"/>
          </a:p>
        </p:txBody>
      </p:sp>
    </p:spTree>
    <p:extLst>
      <p:ext uri="{BB962C8B-B14F-4D97-AF65-F5344CB8AC3E}">
        <p14:creationId xmlns:p14="http://schemas.microsoft.com/office/powerpoint/2010/main" val="1855004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Evaluation Procedures</a:t>
            </a:r>
            <a:endParaRPr lang="en-US" dirty="0"/>
          </a:p>
        </p:txBody>
      </p:sp>
      <p:sp>
        <p:nvSpPr>
          <p:cNvPr id="5" name="Content Placeholder 4"/>
          <p:cNvSpPr>
            <a:spLocks noGrp="1"/>
          </p:cNvSpPr>
          <p:nvPr>
            <p:ph sz="quarter" idx="4294967295"/>
          </p:nvPr>
        </p:nvSpPr>
        <p:spPr>
          <a:xfrm>
            <a:off x="228600" y="1447800"/>
            <a:ext cx="7924800" cy="4572000"/>
          </a:xfrm>
          <a:prstGeom prst="rect">
            <a:avLst/>
          </a:prstGeom>
        </p:spPr>
        <p:txBody>
          <a:bodyPr>
            <a:normAutofit fontScale="47500" lnSpcReduction="20000"/>
          </a:bodyPr>
          <a:lstStyle/>
          <a:p>
            <a:pPr marL="0" indent="0">
              <a:buNone/>
            </a:pPr>
            <a:r>
              <a:rPr lang="en-US" sz="5900" dirty="0" smtClean="0"/>
              <a:t>A district’s evaluation </a:t>
            </a:r>
            <a:r>
              <a:rPr lang="en-US" sz="5900" dirty="0"/>
              <a:t>system </a:t>
            </a:r>
            <a:r>
              <a:rPr lang="en-US" sz="5900" dirty="0" smtClean="0"/>
              <a:t>must:</a:t>
            </a:r>
          </a:p>
          <a:p>
            <a:pPr marL="0" indent="0">
              <a:buNone/>
            </a:pPr>
            <a:endParaRPr lang="en-US" dirty="0" smtClean="0"/>
          </a:p>
          <a:p>
            <a:pPr lvl="1">
              <a:spcAft>
                <a:spcPts val="600"/>
              </a:spcAft>
            </a:pPr>
            <a:r>
              <a:rPr lang="en-US" sz="5500" dirty="0" smtClean="0"/>
              <a:t>Be based on observation of the employee in the employee’s workplace AS 14.20.149 (a)</a:t>
            </a:r>
          </a:p>
          <a:p>
            <a:pPr lvl="1">
              <a:spcAft>
                <a:spcPts val="600"/>
              </a:spcAft>
            </a:pPr>
            <a:r>
              <a:rPr lang="en-US" sz="5500" dirty="0" smtClean="0"/>
              <a:t>Apply </a:t>
            </a:r>
            <a:r>
              <a:rPr lang="en-US" sz="5500" dirty="0"/>
              <a:t>to all certified </a:t>
            </a:r>
            <a:r>
              <a:rPr lang="en-US" sz="5500" dirty="0" smtClean="0"/>
              <a:t>employees except the superintendent</a:t>
            </a:r>
            <a:endParaRPr lang="en-US" sz="5500" dirty="0"/>
          </a:p>
          <a:p>
            <a:pPr lvl="1">
              <a:spcAft>
                <a:spcPts val="600"/>
              </a:spcAft>
            </a:pPr>
            <a:r>
              <a:rPr lang="en-US" sz="5500" dirty="0" smtClean="0"/>
              <a:t>Require at least two </a:t>
            </a:r>
            <a:r>
              <a:rPr lang="en-US" sz="5500" dirty="0"/>
              <a:t>observation of non-tenured teachers </a:t>
            </a:r>
            <a:r>
              <a:rPr lang="en-US" sz="5500" dirty="0" smtClean="0"/>
              <a:t>each school year</a:t>
            </a:r>
          </a:p>
          <a:p>
            <a:pPr lvl="1">
              <a:spcAft>
                <a:spcPts val="600"/>
              </a:spcAft>
            </a:pPr>
            <a:r>
              <a:rPr lang="en-US" sz="5500" dirty="0" smtClean="0"/>
              <a:t>Permit the district to limit its evaluations of tenured teachers who have consistently exceeded the districts performance standards to one evaluation every two school years</a:t>
            </a:r>
          </a:p>
          <a:p>
            <a:pPr marL="301943" lvl="1" indent="0">
              <a:buNone/>
            </a:pPr>
            <a:endParaRPr lang="en-US" sz="3400" dirty="0"/>
          </a:p>
        </p:txBody>
      </p:sp>
    </p:spTree>
    <p:extLst>
      <p:ext uri="{BB962C8B-B14F-4D97-AF65-F5344CB8AC3E}">
        <p14:creationId xmlns:p14="http://schemas.microsoft.com/office/powerpoint/2010/main" val="2265595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Alaska Educator Evaluation: Statutory &amp; Regulatory Requirements</a:t>
            </a:r>
            <a:endParaRPr lang="en-US" dirty="0"/>
          </a:p>
        </p:txBody>
      </p:sp>
      <p:sp>
        <p:nvSpPr>
          <p:cNvPr id="3" name="Subtitle 2"/>
          <p:cNvSpPr>
            <a:spLocks noGrp="1"/>
          </p:cNvSpPr>
          <p:nvPr>
            <p:ph type="subTitle" idx="1"/>
          </p:nvPr>
        </p:nvSpPr>
        <p:spPr>
          <a:xfrm>
            <a:off x="1371600" y="3505201"/>
            <a:ext cx="6400800" cy="1473200"/>
          </a:xfrm>
        </p:spPr>
        <p:txBody>
          <a:bodyPr/>
          <a:lstStyle/>
          <a:p>
            <a:endParaRPr lang="en-US" dirty="0"/>
          </a:p>
        </p:txBody>
      </p:sp>
    </p:spTree>
    <p:extLst>
      <p:ext uri="{BB962C8B-B14F-4D97-AF65-F5344CB8AC3E}">
        <p14:creationId xmlns:p14="http://schemas.microsoft.com/office/powerpoint/2010/main" val="2129953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Evaluation Procedures</a:t>
            </a:r>
            <a:endParaRPr lang="en-US" dirty="0"/>
          </a:p>
        </p:txBody>
      </p:sp>
      <p:sp>
        <p:nvSpPr>
          <p:cNvPr id="5" name="Content Placeholder 4"/>
          <p:cNvSpPr>
            <a:spLocks noGrp="1"/>
          </p:cNvSpPr>
          <p:nvPr>
            <p:ph sz="quarter" idx="4294967295"/>
          </p:nvPr>
        </p:nvSpPr>
        <p:spPr>
          <a:xfrm>
            <a:off x="228600" y="1371600"/>
            <a:ext cx="8153400" cy="5257800"/>
          </a:xfrm>
          <a:prstGeom prst="rect">
            <a:avLst/>
          </a:prstGeom>
        </p:spPr>
        <p:txBody>
          <a:bodyPr>
            <a:normAutofit fontScale="32500" lnSpcReduction="20000"/>
          </a:bodyPr>
          <a:lstStyle/>
          <a:p>
            <a:pPr marL="0" indent="0">
              <a:buNone/>
            </a:pPr>
            <a:r>
              <a:rPr lang="en-US" sz="7400" dirty="0" smtClean="0"/>
              <a:t>A </a:t>
            </a:r>
            <a:r>
              <a:rPr lang="en-US" sz="8600" dirty="0" smtClean="0"/>
              <a:t>district’s evaluation </a:t>
            </a:r>
            <a:r>
              <a:rPr lang="en-US" sz="8600" dirty="0"/>
              <a:t>system </a:t>
            </a:r>
            <a:r>
              <a:rPr lang="en-US" sz="8600" dirty="0" smtClean="0"/>
              <a:t>must:</a:t>
            </a:r>
          </a:p>
          <a:p>
            <a:pPr marL="0" indent="0">
              <a:buNone/>
            </a:pPr>
            <a:endParaRPr lang="en-US" sz="3400" dirty="0" smtClean="0"/>
          </a:p>
          <a:p>
            <a:pPr lvl="1">
              <a:spcAft>
                <a:spcPts val="600"/>
              </a:spcAft>
            </a:pPr>
            <a:r>
              <a:rPr lang="en-US" sz="8600" dirty="0" smtClean="0"/>
              <a:t>Require the district  to perform an annual evaluation for each administrator</a:t>
            </a:r>
          </a:p>
          <a:p>
            <a:pPr lvl="1">
              <a:spcAft>
                <a:spcPts val="600"/>
              </a:spcAft>
            </a:pPr>
            <a:r>
              <a:rPr lang="en-US" sz="8600" dirty="0"/>
              <a:t>Require the district to prepare and implement a plan of improvement for </a:t>
            </a:r>
            <a:r>
              <a:rPr lang="en-US" sz="8600" dirty="0" smtClean="0"/>
              <a:t>an </a:t>
            </a:r>
            <a:r>
              <a:rPr lang="en-US" sz="8600" dirty="0"/>
              <a:t>educator whose performance did not meet the district’s performance standards, except if the educator’s performance warrants immediate dismissal</a:t>
            </a:r>
          </a:p>
          <a:p>
            <a:pPr lvl="1">
              <a:spcAft>
                <a:spcPts val="600"/>
              </a:spcAft>
            </a:pPr>
            <a:r>
              <a:rPr lang="en-US" sz="8600" dirty="0" smtClean="0"/>
              <a:t>Provide an opportunity for students</a:t>
            </a:r>
            <a:r>
              <a:rPr lang="en-US" sz="8600" dirty="0"/>
              <a:t>, parents, community members, teachers and administrators to provide information concerning </a:t>
            </a:r>
            <a:r>
              <a:rPr lang="en-US" sz="8600" dirty="0" smtClean="0"/>
              <a:t>the educator </a:t>
            </a:r>
            <a:r>
              <a:rPr lang="en-US" sz="8600" dirty="0"/>
              <a:t>being </a:t>
            </a:r>
            <a:r>
              <a:rPr lang="en-US" sz="8600" dirty="0" smtClean="0"/>
              <a:t>evaluated to the evaluating administrator AS 14.20.149(b)</a:t>
            </a:r>
            <a:endParaRPr lang="en-US" sz="4900" dirty="0" smtClean="0"/>
          </a:p>
          <a:p>
            <a:pPr marL="301943" lvl="1" indent="0">
              <a:buNone/>
            </a:pPr>
            <a:endParaRPr lang="en-US" sz="3400" dirty="0"/>
          </a:p>
        </p:txBody>
      </p:sp>
    </p:spTree>
    <p:extLst>
      <p:ext uri="{BB962C8B-B14F-4D97-AF65-F5344CB8AC3E}">
        <p14:creationId xmlns:p14="http://schemas.microsoft.com/office/powerpoint/2010/main" val="1817603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7924800" cy="4953000"/>
          </a:xfrm>
        </p:spPr>
        <p:txBody>
          <a:bodyPr>
            <a:normAutofit lnSpcReduction="10000"/>
          </a:bodyPr>
          <a:lstStyle/>
          <a:p>
            <a:r>
              <a:rPr lang="en-US" sz="2400" dirty="0" smtClean="0"/>
              <a:t>An evaluation </a:t>
            </a:r>
            <a:r>
              <a:rPr lang="en-US" sz="2400" dirty="0"/>
              <a:t>must be conducted by an </a:t>
            </a:r>
            <a:r>
              <a:rPr lang="en-US" sz="2400" dirty="0" smtClean="0"/>
              <a:t>person who:</a:t>
            </a:r>
          </a:p>
          <a:p>
            <a:endParaRPr lang="en-US" sz="1400" dirty="0" smtClean="0"/>
          </a:p>
          <a:p>
            <a:pPr lvl="1">
              <a:spcAft>
                <a:spcPts val="600"/>
              </a:spcAft>
            </a:pPr>
            <a:r>
              <a:rPr lang="en-US" sz="2400" dirty="0" smtClean="0"/>
              <a:t>Holds </a:t>
            </a:r>
            <a:r>
              <a:rPr lang="en-US" sz="2400" dirty="0"/>
              <a:t>a Type B </a:t>
            </a:r>
            <a:r>
              <a:rPr lang="en-US" sz="2400" dirty="0" smtClean="0"/>
              <a:t>certificate or is site administrator under the supervision of a personal holding a type B certificate</a:t>
            </a:r>
          </a:p>
          <a:p>
            <a:pPr lvl="1">
              <a:spcAft>
                <a:spcPts val="600"/>
              </a:spcAft>
            </a:pPr>
            <a:r>
              <a:rPr lang="en-US" sz="2400" dirty="0" smtClean="0"/>
              <a:t>Is employed by the school district as an administrator, and</a:t>
            </a:r>
          </a:p>
          <a:p>
            <a:pPr lvl="1">
              <a:spcAft>
                <a:spcPts val="600"/>
              </a:spcAft>
            </a:pPr>
            <a:r>
              <a:rPr lang="en-US" sz="2400" dirty="0" smtClean="0"/>
              <a:t>Has completed training in the use of the district’s educator evaluation system  </a:t>
            </a:r>
            <a:r>
              <a:rPr lang="en-US" sz="1800" dirty="0" smtClean="0"/>
              <a:t>AS 14.20.149 (c)</a:t>
            </a:r>
          </a:p>
          <a:p>
            <a:pPr>
              <a:spcAft>
                <a:spcPts val="600"/>
              </a:spcAft>
            </a:pPr>
            <a:r>
              <a:rPr lang="en-US" sz="2000" dirty="0" smtClean="0">
                <a:solidFill>
                  <a:srgbClr val="00B0F0"/>
                </a:solidFill>
              </a:rPr>
              <a:t>A person who holds a Type B certificate must approve the educator evaluation  </a:t>
            </a:r>
            <a:r>
              <a:rPr lang="en-US" sz="1800" dirty="0" smtClean="0">
                <a:solidFill>
                  <a:srgbClr val="00B0F0"/>
                </a:solidFill>
              </a:rPr>
              <a:t>4 AAC 19.040</a:t>
            </a:r>
            <a:endParaRPr lang="en-US" sz="2000" dirty="0">
              <a:solidFill>
                <a:srgbClr val="00B0F0"/>
              </a:solidFill>
            </a:endParaRPr>
          </a:p>
          <a:p>
            <a:pPr>
              <a:spcAft>
                <a:spcPts val="600"/>
              </a:spcAft>
            </a:pPr>
            <a:r>
              <a:rPr lang="en-US" sz="2000" dirty="0">
                <a:solidFill>
                  <a:srgbClr val="00B0F0"/>
                </a:solidFill>
              </a:rPr>
              <a:t>A district may require a more experienced teacher to perform at a higher level than a teacher with less </a:t>
            </a:r>
            <a:r>
              <a:rPr lang="en-US" sz="2000" dirty="0" smtClean="0">
                <a:solidFill>
                  <a:srgbClr val="00B0F0"/>
                </a:solidFill>
              </a:rPr>
              <a:t>experience</a:t>
            </a:r>
            <a:r>
              <a:rPr lang="en-US" sz="2000" dirty="0">
                <a:solidFill>
                  <a:srgbClr val="00B0F0"/>
                </a:solidFill>
              </a:rPr>
              <a:t> </a:t>
            </a:r>
            <a:r>
              <a:rPr lang="en-US" sz="2000" dirty="0" smtClean="0">
                <a:solidFill>
                  <a:srgbClr val="00B0F0"/>
                </a:solidFill>
              </a:rPr>
              <a:t>4 AAC 19.040 </a:t>
            </a:r>
            <a:endParaRPr lang="en-US" sz="2000" dirty="0">
              <a:solidFill>
                <a:srgbClr val="00B0F0"/>
              </a:solidFill>
            </a:endParaRPr>
          </a:p>
          <a:p>
            <a:pPr marL="0" indent="0">
              <a:buNone/>
            </a:pPr>
            <a:endParaRPr lang="en-US" dirty="0"/>
          </a:p>
          <a:p>
            <a:endParaRPr lang="en-US" dirty="0"/>
          </a:p>
        </p:txBody>
      </p:sp>
      <p:sp>
        <p:nvSpPr>
          <p:cNvPr id="3" name="Title 2"/>
          <p:cNvSpPr>
            <a:spLocks noGrp="1"/>
          </p:cNvSpPr>
          <p:nvPr>
            <p:ph type="title"/>
          </p:nvPr>
        </p:nvSpPr>
        <p:spPr/>
        <p:txBody>
          <a:bodyPr/>
          <a:lstStyle/>
          <a:p>
            <a:r>
              <a:rPr lang="en-US" dirty="0" smtClean="0"/>
              <a:t>Evaluation Procedures</a:t>
            </a:r>
            <a:endParaRPr lang="en-US" dirty="0"/>
          </a:p>
        </p:txBody>
      </p:sp>
    </p:spTree>
    <p:extLst>
      <p:ext uri="{BB962C8B-B14F-4D97-AF65-F5344CB8AC3E}">
        <p14:creationId xmlns:p14="http://schemas.microsoft.com/office/powerpoint/2010/main" val="23221045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7924800" cy="5029200"/>
          </a:xfrm>
        </p:spPr>
        <p:txBody>
          <a:bodyPr>
            <a:normAutofit fontScale="85000" lnSpcReduction="10000"/>
          </a:bodyPr>
          <a:lstStyle/>
          <a:p>
            <a:pPr marL="274320" lvl="2" indent="-274320"/>
            <a:r>
              <a:rPr lang="en-US" sz="2400" dirty="0">
                <a:solidFill>
                  <a:srgbClr val="FF0000"/>
                </a:solidFill>
              </a:rPr>
              <a:t>A district may use a nationally-recognized evaluation framework aligned to the standard set out in 04 AAC 04.200 and approved by the department to evaluate an educator’s performance. 4 AAC 19.030(b)(3) </a:t>
            </a:r>
            <a:endParaRPr lang="en-US" sz="2400" dirty="0" smtClean="0">
              <a:solidFill>
                <a:srgbClr val="FF0000"/>
              </a:solidFill>
            </a:endParaRPr>
          </a:p>
          <a:p>
            <a:pPr marL="0" lvl="2" indent="0">
              <a:buNone/>
            </a:pPr>
            <a:endParaRPr lang="en-US" sz="2400" dirty="0">
              <a:solidFill>
                <a:srgbClr val="FF0000"/>
              </a:solidFill>
            </a:endParaRPr>
          </a:p>
          <a:p>
            <a:pPr marL="274320" lvl="2" indent="-274320"/>
            <a:r>
              <a:rPr lang="en-US" sz="2400" dirty="0" smtClean="0">
                <a:solidFill>
                  <a:srgbClr val="FF0000"/>
                </a:solidFill>
              </a:rPr>
              <a:t>Not later than July 1, 2015, a </a:t>
            </a:r>
            <a:r>
              <a:rPr lang="en-US" sz="2400" dirty="0">
                <a:solidFill>
                  <a:srgbClr val="FF0000"/>
                </a:solidFill>
              </a:rPr>
              <a:t>district shall </a:t>
            </a:r>
            <a:r>
              <a:rPr lang="en-US" sz="2400" dirty="0" smtClean="0">
                <a:solidFill>
                  <a:srgbClr val="FF0000"/>
                </a:solidFill>
              </a:rPr>
              <a:t>adopt </a:t>
            </a:r>
            <a:r>
              <a:rPr lang="en-US" sz="2400" dirty="0">
                <a:solidFill>
                  <a:srgbClr val="FF0000"/>
                </a:solidFill>
              </a:rPr>
              <a:t>evaluation procedures to incorporate student learning data  into the evaluation process.  </a:t>
            </a:r>
            <a:endParaRPr lang="en-US" sz="2400" dirty="0" smtClean="0">
              <a:solidFill>
                <a:srgbClr val="FF0000"/>
              </a:solidFill>
            </a:endParaRPr>
          </a:p>
          <a:p>
            <a:pPr marL="274320" lvl="2" indent="-274320"/>
            <a:endParaRPr lang="en-US" sz="2400" dirty="0" smtClean="0"/>
          </a:p>
          <a:p>
            <a:pPr marL="274320" lvl="2" indent="-274320"/>
            <a:r>
              <a:rPr lang="en-US" sz="2400" dirty="0" smtClean="0">
                <a:solidFill>
                  <a:srgbClr val="FF0000"/>
                </a:solidFill>
              </a:rPr>
              <a:t>The </a:t>
            </a:r>
            <a:r>
              <a:rPr lang="en-US" sz="2400" dirty="0">
                <a:solidFill>
                  <a:srgbClr val="FF0000"/>
                </a:solidFill>
              </a:rPr>
              <a:t>district </a:t>
            </a:r>
            <a:r>
              <a:rPr lang="en-US" sz="2400" dirty="0" smtClean="0">
                <a:solidFill>
                  <a:srgbClr val="FF0000"/>
                </a:solidFill>
              </a:rPr>
              <a:t>shall </a:t>
            </a:r>
            <a:r>
              <a:rPr lang="en-US" sz="2400" dirty="0">
                <a:solidFill>
                  <a:srgbClr val="FF0000"/>
                </a:solidFill>
              </a:rPr>
              <a:t>confer with educators to identify appropriate student learning data to use in the evaluation of teachers and administrators. </a:t>
            </a:r>
            <a:endParaRPr lang="en-US" sz="2400" dirty="0" smtClean="0">
              <a:solidFill>
                <a:srgbClr val="FF0000"/>
              </a:solidFill>
            </a:endParaRPr>
          </a:p>
          <a:p>
            <a:pPr marL="287337" lvl="3" indent="0">
              <a:buNone/>
            </a:pPr>
            <a:r>
              <a:rPr lang="en-US" sz="1600" dirty="0" smtClean="0">
                <a:solidFill>
                  <a:srgbClr val="FF0000"/>
                </a:solidFill>
              </a:rPr>
              <a:t>4 </a:t>
            </a:r>
            <a:r>
              <a:rPr lang="en-US" dirty="0">
                <a:solidFill>
                  <a:srgbClr val="FF0000"/>
                </a:solidFill>
              </a:rPr>
              <a:t>AAC 19.030(d)</a:t>
            </a:r>
          </a:p>
          <a:p>
            <a:pPr marL="274320" lvl="2" indent="-274320"/>
            <a:endParaRPr lang="en-US" sz="2400" dirty="0" smtClean="0"/>
          </a:p>
          <a:p>
            <a:pPr marL="274320" lvl="2" indent="-274320"/>
            <a:r>
              <a:rPr lang="en-US" sz="2400" dirty="0" smtClean="0">
                <a:solidFill>
                  <a:srgbClr val="FF0000"/>
                </a:solidFill>
              </a:rPr>
              <a:t>A district shall develop </a:t>
            </a:r>
            <a:r>
              <a:rPr lang="en-US" sz="2400" dirty="0">
                <a:solidFill>
                  <a:srgbClr val="FF0000"/>
                </a:solidFill>
              </a:rPr>
              <a:t>procedures based on objective and measurable criteria to ensure that data used to measure performance under the standard accurately reflects student growth based on the educator performance.  </a:t>
            </a:r>
            <a:r>
              <a:rPr lang="en-US" sz="1800" dirty="0">
                <a:solidFill>
                  <a:srgbClr val="FF0000"/>
                </a:solidFill>
              </a:rPr>
              <a:t>4 AAC 04.205 </a:t>
            </a:r>
            <a:endParaRPr lang="en-US" dirty="0">
              <a:solidFill>
                <a:srgbClr val="FF0000"/>
              </a:solidFill>
            </a:endParaRPr>
          </a:p>
          <a:p>
            <a:endParaRPr lang="en-US" dirty="0"/>
          </a:p>
        </p:txBody>
      </p:sp>
      <p:sp>
        <p:nvSpPr>
          <p:cNvPr id="3" name="Title 2"/>
          <p:cNvSpPr>
            <a:spLocks noGrp="1"/>
          </p:cNvSpPr>
          <p:nvPr>
            <p:ph type="title"/>
          </p:nvPr>
        </p:nvSpPr>
        <p:spPr/>
        <p:txBody>
          <a:bodyPr/>
          <a:lstStyle/>
          <a:p>
            <a:r>
              <a:rPr lang="en-US" dirty="0" smtClean="0"/>
              <a:t>Evaluation Procedures</a:t>
            </a:r>
            <a:endParaRPr lang="en-US" dirty="0"/>
          </a:p>
        </p:txBody>
      </p:sp>
    </p:spTree>
    <p:extLst>
      <p:ext uri="{BB962C8B-B14F-4D97-AF65-F5344CB8AC3E}">
        <p14:creationId xmlns:p14="http://schemas.microsoft.com/office/powerpoint/2010/main" val="34436020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Sources</a:t>
            </a:r>
          </a:p>
        </p:txBody>
      </p:sp>
      <p:sp>
        <p:nvSpPr>
          <p:cNvPr id="3" name="Slide Number Placeholder 2"/>
          <p:cNvSpPr>
            <a:spLocks noGrp="1"/>
          </p:cNvSpPr>
          <p:nvPr>
            <p:ph type="sldNum" sz="quarter" idx="12"/>
          </p:nvPr>
        </p:nvSpPr>
        <p:spPr/>
        <p:txBody>
          <a:bodyPr/>
          <a:lstStyle/>
          <a:p>
            <a:fld id="{4ED67006-1A92-45A0-AF77-9F345FC87D7C}" type="slidenum">
              <a:rPr lang="en-US" smtClean="0"/>
              <a:t>23</a:t>
            </a:fld>
            <a:endParaRPr lang="en-US"/>
          </a:p>
        </p:txBody>
      </p:sp>
    </p:spTree>
    <p:extLst>
      <p:ext uri="{BB962C8B-B14F-4D97-AF65-F5344CB8AC3E}">
        <p14:creationId xmlns:p14="http://schemas.microsoft.com/office/powerpoint/2010/main" val="2671748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077200" cy="5410200"/>
          </a:xfrm>
        </p:spPr>
        <p:txBody>
          <a:bodyPr>
            <a:noAutofit/>
          </a:bodyPr>
          <a:lstStyle/>
          <a:p>
            <a:pPr marL="0" indent="0">
              <a:buNone/>
            </a:pPr>
            <a:r>
              <a:rPr lang="en-US" sz="1600" dirty="0" smtClean="0">
                <a:solidFill>
                  <a:srgbClr val="00B0F0"/>
                </a:solidFill>
              </a:rPr>
              <a:t>A district shall:</a:t>
            </a:r>
          </a:p>
          <a:p>
            <a:endParaRPr lang="en-US" sz="400" dirty="0" smtClean="0">
              <a:solidFill>
                <a:srgbClr val="00B0F0"/>
              </a:solidFill>
            </a:endParaRPr>
          </a:p>
          <a:p>
            <a:pPr lvl="1">
              <a:spcAft>
                <a:spcPts val="600"/>
              </a:spcAft>
            </a:pPr>
            <a:r>
              <a:rPr lang="en-US" sz="1800" dirty="0" smtClean="0">
                <a:solidFill>
                  <a:srgbClr val="00B0F0"/>
                </a:solidFill>
              </a:rPr>
              <a:t>Indicate </a:t>
            </a:r>
            <a:r>
              <a:rPr lang="en-US" sz="1800" dirty="0">
                <a:solidFill>
                  <a:srgbClr val="00B0F0"/>
                </a:solidFill>
              </a:rPr>
              <a:t>the information the district used to evaluate the educator and the source of the </a:t>
            </a:r>
            <a:r>
              <a:rPr lang="en-US" sz="1800" dirty="0" smtClean="0">
                <a:solidFill>
                  <a:srgbClr val="00B0F0"/>
                </a:solidFill>
              </a:rPr>
              <a:t>information </a:t>
            </a:r>
            <a:r>
              <a:rPr lang="en-US" sz="1600" dirty="0" smtClean="0">
                <a:solidFill>
                  <a:srgbClr val="00B0F0"/>
                </a:solidFill>
              </a:rPr>
              <a:t>4 AAC 19.030(a)(3)</a:t>
            </a:r>
            <a:endParaRPr lang="en-US" sz="1600" dirty="0">
              <a:solidFill>
                <a:srgbClr val="00B0F0"/>
              </a:solidFill>
            </a:endParaRPr>
          </a:p>
          <a:p>
            <a:pPr lvl="1">
              <a:spcAft>
                <a:spcPts val="600"/>
              </a:spcAft>
            </a:pPr>
            <a:r>
              <a:rPr lang="en-US" sz="1800" dirty="0" smtClean="0">
                <a:solidFill>
                  <a:srgbClr val="FF0000"/>
                </a:solidFill>
              </a:rPr>
              <a:t>Base the evaluation of an educator on observation of the educator in the workplace by the evaluator</a:t>
            </a:r>
            <a:r>
              <a:rPr lang="en-US" sz="1600" dirty="0" smtClean="0">
                <a:solidFill>
                  <a:srgbClr val="FF0000"/>
                </a:solidFill>
              </a:rPr>
              <a:t> 4 AAC 19.030(a)(1)</a:t>
            </a:r>
          </a:p>
          <a:p>
            <a:pPr lvl="1">
              <a:spcAft>
                <a:spcPts val="600"/>
              </a:spcAft>
            </a:pPr>
            <a:r>
              <a:rPr lang="en-US" sz="1800" dirty="0" smtClean="0">
                <a:solidFill>
                  <a:srgbClr val="FF0000"/>
                </a:solidFill>
              </a:rPr>
              <a:t>Consider </a:t>
            </a:r>
            <a:r>
              <a:rPr lang="en-US" sz="1800" dirty="0">
                <a:solidFill>
                  <a:srgbClr val="FF0000"/>
                </a:solidFill>
              </a:rPr>
              <a:t>information on the performance of the educator provided by students, parents, community members, teachers, and </a:t>
            </a:r>
            <a:r>
              <a:rPr lang="en-US" sz="1800" dirty="0" smtClean="0">
                <a:solidFill>
                  <a:srgbClr val="FF0000"/>
                </a:solidFill>
              </a:rPr>
              <a:t>administrators </a:t>
            </a:r>
            <a:r>
              <a:rPr lang="en-US" sz="1600" dirty="0" smtClean="0">
                <a:solidFill>
                  <a:srgbClr val="FF0000"/>
                </a:solidFill>
              </a:rPr>
              <a:t>4 AAC 19.030 (a)(2)</a:t>
            </a:r>
          </a:p>
          <a:p>
            <a:pPr lvl="3"/>
            <a:r>
              <a:rPr lang="en-US" dirty="0" smtClean="0">
                <a:solidFill>
                  <a:srgbClr val="00B0F0"/>
                </a:solidFill>
              </a:rPr>
              <a:t>A district shall notify students, parents, community members, teachers, and administrators that they have the opportunity to provide information on the performance of an educator being evaluated  </a:t>
            </a:r>
            <a:r>
              <a:rPr lang="en-US" sz="1400" dirty="0" smtClean="0">
                <a:solidFill>
                  <a:srgbClr val="00B0F0"/>
                </a:solidFill>
              </a:rPr>
              <a:t>AS 14.20.149(b)(7) </a:t>
            </a:r>
            <a:r>
              <a:rPr lang="en-US" sz="1400" dirty="0" smtClean="0">
                <a:solidFill>
                  <a:schemeClr val="tx1"/>
                </a:solidFill>
              </a:rPr>
              <a:t>&amp; </a:t>
            </a:r>
            <a:r>
              <a:rPr lang="en-US" sz="1400" dirty="0" smtClean="0">
                <a:solidFill>
                  <a:srgbClr val="FF0000"/>
                </a:solidFill>
              </a:rPr>
              <a:t>4 AAC 19.030(4)</a:t>
            </a:r>
            <a:endParaRPr lang="en-US" sz="1600" dirty="0" smtClean="0">
              <a:solidFill>
                <a:srgbClr val="FF0000"/>
              </a:solidFill>
            </a:endParaRPr>
          </a:p>
          <a:p>
            <a:pPr lvl="3"/>
            <a:r>
              <a:rPr lang="en-US" dirty="0" smtClean="0">
                <a:solidFill>
                  <a:srgbClr val="FF0000"/>
                </a:solidFill>
              </a:rPr>
              <a:t>The district shall provide a form or an electronic means for providing the information </a:t>
            </a:r>
            <a:endParaRPr lang="en-US" dirty="0">
              <a:solidFill>
                <a:srgbClr val="FF0000"/>
              </a:solidFill>
            </a:endParaRPr>
          </a:p>
          <a:p>
            <a:pPr marL="0" indent="0">
              <a:buNone/>
            </a:pPr>
            <a:r>
              <a:rPr lang="en-US" sz="1600" dirty="0" smtClean="0">
                <a:solidFill>
                  <a:srgbClr val="FF0000"/>
                </a:solidFill>
              </a:rPr>
              <a:t>                          4 AAC 19.030 (4)</a:t>
            </a:r>
          </a:p>
        </p:txBody>
      </p:sp>
      <p:sp>
        <p:nvSpPr>
          <p:cNvPr id="3" name="Title 2"/>
          <p:cNvSpPr>
            <a:spLocks noGrp="1"/>
          </p:cNvSpPr>
          <p:nvPr>
            <p:ph type="title"/>
          </p:nvPr>
        </p:nvSpPr>
        <p:spPr/>
        <p:txBody>
          <a:bodyPr/>
          <a:lstStyle/>
          <a:p>
            <a:r>
              <a:rPr lang="en-US" dirty="0" smtClean="0"/>
              <a:t>Data Sources</a:t>
            </a:r>
            <a:endParaRPr lang="en-US" dirty="0"/>
          </a:p>
        </p:txBody>
      </p:sp>
    </p:spTree>
    <p:extLst>
      <p:ext uri="{BB962C8B-B14F-4D97-AF65-F5344CB8AC3E}">
        <p14:creationId xmlns:p14="http://schemas.microsoft.com/office/powerpoint/2010/main" val="2022784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376" y="1295400"/>
            <a:ext cx="8198224" cy="5334000"/>
          </a:xfrm>
        </p:spPr>
        <p:txBody>
          <a:bodyPr>
            <a:noAutofit/>
          </a:bodyPr>
          <a:lstStyle/>
          <a:p>
            <a:pPr>
              <a:spcAft>
                <a:spcPts val="600"/>
              </a:spcAft>
            </a:pPr>
            <a:r>
              <a:rPr lang="en-US" dirty="0" smtClean="0">
                <a:solidFill>
                  <a:srgbClr val="FF0000"/>
                </a:solidFill>
              </a:rPr>
              <a:t>Student learning data is defined as the objective, empirical, and valid measure of a student’s growth in knowledge, understanding, or skills in a subject area</a:t>
            </a:r>
          </a:p>
          <a:p>
            <a:pPr>
              <a:spcAft>
                <a:spcPts val="600"/>
              </a:spcAft>
            </a:pPr>
            <a:endParaRPr lang="en-US" sz="1200" dirty="0" smtClean="0">
              <a:solidFill>
                <a:srgbClr val="FF0000"/>
              </a:solidFill>
            </a:endParaRPr>
          </a:p>
          <a:p>
            <a:pPr>
              <a:spcAft>
                <a:spcPts val="600"/>
              </a:spcAft>
            </a:pPr>
            <a:r>
              <a:rPr lang="en-US" dirty="0" smtClean="0">
                <a:solidFill>
                  <a:srgbClr val="FF0000"/>
                </a:solidFill>
              </a:rPr>
              <a:t>The measurement or assessment must be:</a:t>
            </a:r>
          </a:p>
          <a:p>
            <a:pPr lvl="1">
              <a:spcAft>
                <a:spcPts val="600"/>
              </a:spcAft>
            </a:pPr>
            <a:r>
              <a:rPr lang="en-US" sz="2400" dirty="0" smtClean="0">
                <a:solidFill>
                  <a:srgbClr val="FF0000"/>
                </a:solidFill>
              </a:rPr>
              <a:t>Based on verifiable data or information that has been recorded or preserved,</a:t>
            </a:r>
          </a:p>
          <a:p>
            <a:pPr lvl="1">
              <a:spcAft>
                <a:spcPts val="600"/>
              </a:spcAft>
            </a:pPr>
            <a:r>
              <a:rPr lang="en-US" sz="2400" dirty="0" smtClean="0">
                <a:solidFill>
                  <a:srgbClr val="FF0000"/>
                </a:solidFill>
              </a:rPr>
              <a:t>Able to be repeated with the same expected results, and</a:t>
            </a:r>
          </a:p>
          <a:p>
            <a:pPr lvl="1">
              <a:spcAft>
                <a:spcPts val="600"/>
              </a:spcAft>
            </a:pPr>
            <a:r>
              <a:rPr lang="en-US" sz="2400" dirty="0" smtClean="0">
                <a:solidFill>
                  <a:srgbClr val="FF0000"/>
                </a:solidFill>
              </a:rPr>
              <a:t>Independent of the point of view or interpretation of the person giving the assessment </a:t>
            </a:r>
            <a:r>
              <a:rPr lang="en-US" sz="1600" dirty="0">
                <a:solidFill>
                  <a:srgbClr val="FF0000"/>
                </a:solidFill>
              </a:rPr>
              <a:t>4 AAC 19.099</a:t>
            </a:r>
          </a:p>
          <a:p>
            <a:pPr lvl="1">
              <a:spcAft>
                <a:spcPts val="600"/>
              </a:spcAft>
            </a:pPr>
            <a:endParaRPr lang="en-US" sz="1400" dirty="0" smtClean="0">
              <a:solidFill>
                <a:srgbClr val="FF0000"/>
              </a:solidFill>
            </a:endParaRPr>
          </a:p>
        </p:txBody>
      </p:sp>
      <p:sp>
        <p:nvSpPr>
          <p:cNvPr id="3" name="Title 2"/>
          <p:cNvSpPr>
            <a:spLocks noGrp="1"/>
          </p:cNvSpPr>
          <p:nvPr>
            <p:ph type="title"/>
          </p:nvPr>
        </p:nvSpPr>
        <p:spPr/>
        <p:txBody>
          <a:bodyPr>
            <a:normAutofit/>
          </a:bodyPr>
          <a:lstStyle/>
          <a:p>
            <a:r>
              <a:rPr lang="en-US" dirty="0" smtClean="0"/>
              <a:t>Student Learning Data</a:t>
            </a:r>
            <a:endParaRPr lang="en-US" dirty="0"/>
          </a:p>
        </p:txBody>
      </p:sp>
    </p:spTree>
    <p:extLst>
      <p:ext uri="{BB962C8B-B14F-4D97-AF65-F5344CB8AC3E}">
        <p14:creationId xmlns:p14="http://schemas.microsoft.com/office/powerpoint/2010/main" val="29255062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229600" cy="5257800"/>
          </a:xfrm>
        </p:spPr>
        <p:txBody>
          <a:bodyPr>
            <a:noAutofit/>
          </a:bodyPr>
          <a:lstStyle/>
          <a:p>
            <a:pPr>
              <a:spcAft>
                <a:spcPts val="600"/>
              </a:spcAft>
            </a:pPr>
            <a:r>
              <a:rPr lang="en-US" sz="2800" dirty="0" smtClean="0">
                <a:solidFill>
                  <a:srgbClr val="FF0000"/>
                </a:solidFill>
              </a:rPr>
              <a:t>Growth </a:t>
            </a:r>
            <a:r>
              <a:rPr lang="en-US" sz="2800" dirty="0">
                <a:solidFill>
                  <a:srgbClr val="FF0000"/>
                </a:solidFill>
              </a:rPr>
              <a:t>must have occurred during the time the student was taught the subject by the </a:t>
            </a:r>
            <a:r>
              <a:rPr lang="en-US" sz="2800" dirty="0" smtClean="0">
                <a:solidFill>
                  <a:srgbClr val="FF0000"/>
                </a:solidFill>
              </a:rPr>
              <a:t>teacher </a:t>
            </a:r>
            <a:r>
              <a:rPr lang="en-US" sz="1800" dirty="0" smtClean="0">
                <a:solidFill>
                  <a:srgbClr val="FF0000"/>
                </a:solidFill>
              </a:rPr>
              <a:t>4 AAC 19.099</a:t>
            </a:r>
          </a:p>
          <a:p>
            <a:pPr>
              <a:spcAft>
                <a:spcPts val="600"/>
              </a:spcAft>
            </a:pPr>
            <a:endParaRPr lang="en-US" sz="1400" dirty="0">
              <a:solidFill>
                <a:srgbClr val="FF0000"/>
              </a:solidFill>
            </a:endParaRPr>
          </a:p>
          <a:p>
            <a:pPr>
              <a:spcAft>
                <a:spcPts val="600"/>
              </a:spcAft>
            </a:pPr>
            <a:r>
              <a:rPr lang="en-US" sz="2800" dirty="0" smtClean="0">
                <a:solidFill>
                  <a:srgbClr val="FF0000"/>
                </a:solidFill>
              </a:rPr>
              <a:t>A district will confer with educators who teach a subject matter and grade level, or with groups of educators whose subject matters and grade levels are related, to identify appropriate student learning data for evaluating teachers in the subject matter and grade level 4 AAC 19.030 (d)</a:t>
            </a:r>
            <a:endParaRPr lang="en-US" sz="2800" dirty="0">
              <a:solidFill>
                <a:srgbClr val="FF0000"/>
              </a:solidFill>
            </a:endParaRPr>
          </a:p>
        </p:txBody>
      </p:sp>
      <p:sp>
        <p:nvSpPr>
          <p:cNvPr id="3" name="Title 2"/>
          <p:cNvSpPr>
            <a:spLocks noGrp="1"/>
          </p:cNvSpPr>
          <p:nvPr>
            <p:ph type="title"/>
          </p:nvPr>
        </p:nvSpPr>
        <p:spPr/>
        <p:txBody>
          <a:bodyPr>
            <a:normAutofit/>
          </a:bodyPr>
          <a:lstStyle/>
          <a:p>
            <a:r>
              <a:rPr lang="en-US" dirty="0" smtClean="0"/>
              <a:t>Student Learning Data</a:t>
            </a:r>
            <a:endParaRPr lang="en-US" dirty="0"/>
          </a:p>
        </p:txBody>
      </p:sp>
    </p:spTree>
    <p:extLst>
      <p:ext uri="{BB962C8B-B14F-4D97-AF65-F5344CB8AC3E}">
        <p14:creationId xmlns:p14="http://schemas.microsoft.com/office/powerpoint/2010/main" val="554786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0318" y="1447800"/>
            <a:ext cx="7929282" cy="4953000"/>
          </a:xfrm>
        </p:spPr>
        <p:txBody>
          <a:bodyPr>
            <a:noAutofit/>
          </a:bodyPr>
          <a:lstStyle/>
          <a:p>
            <a:pPr marL="0" indent="0">
              <a:buNone/>
            </a:pPr>
            <a:r>
              <a:rPr lang="en-US" sz="1800" dirty="0" smtClean="0">
                <a:solidFill>
                  <a:srgbClr val="FF0000"/>
                </a:solidFill>
              </a:rPr>
              <a:t>In developing standards for performance based on student learning data, a district shall require the use of data from the statewide test to be used as a measurement of student growth if the statewide test selected is a test that:</a:t>
            </a:r>
          </a:p>
          <a:p>
            <a:pPr marL="0" indent="0">
              <a:buNone/>
            </a:pPr>
            <a:endParaRPr lang="en-US" sz="1050" dirty="0" smtClean="0">
              <a:solidFill>
                <a:srgbClr val="FF0000"/>
              </a:solidFill>
            </a:endParaRPr>
          </a:p>
          <a:p>
            <a:pPr lvl="1">
              <a:spcAft>
                <a:spcPts val="600"/>
              </a:spcAft>
            </a:pPr>
            <a:r>
              <a:rPr lang="en-US" sz="1800" dirty="0" smtClean="0">
                <a:solidFill>
                  <a:srgbClr val="FF0000"/>
                </a:solidFill>
              </a:rPr>
              <a:t>Employs measurements of achievement that are comparable across grade levels,</a:t>
            </a:r>
          </a:p>
          <a:p>
            <a:pPr lvl="1">
              <a:spcAft>
                <a:spcPts val="600"/>
              </a:spcAft>
            </a:pPr>
            <a:r>
              <a:rPr lang="en-US" sz="1800" dirty="0" smtClean="0">
                <a:solidFill>
                  <a:srgbClr val="FF0000"/>
                </a:solidFill>
              </a:rPr>
              <a:t>Permits a district to make valid measurements of student growth from year to year, and</a:t>
            </a:r>
          </a:p>
          <a:p>
            <a:pPr lvl="1">
              <a:spcAft>
                <a:spcPts val="600"/>
              </a:spcAft>
            </a:pPr>
            <a:r>
              <a:rPr lang="en-US" sz="1800" dirty="0" smtClean="0">
                <a:solidFill>
                  <a:srgbClr val="FF0000"/>
                </a:solidFill>
              </a:rPr>
              <a:t>Includes data for a subject and grade level directly relates to the job duties of the educator to whom the standard would apply 4 AAC 04.205 </a:t>
            </a:r>
          </a:p>
          <a:p>
            <a:pPr lvl="1">
              <a:spcAft>
                <a:spcPts val="600"/>
              </a:spcAft>
            </a:pPr>
            <a:endParaRPr lang="en-US" sz="200" dirty="0" smtClean="0">
              <a:solidFill>
                <a:srgbClr val="FF0000"/>
              </a:solidFill>
            </a:endParaRPr>
          </a:p>
          <a:p>
            <a:pPr lvl="1">
              <a:spcAft>
                <a:spcPts val="600"/>
              </a:spcAft>
            </a:pPr>
            <a:endParaRPr lang="en-US" sz="200" dirty="0">
              <a:solidFill>
                <a:srgbClr val="FF0000"/>
              </a:solidFill>
            </a:endParaRPr>
          </a:p>
          <a:p>
            <a:pPr marL="0" indent="0">
              <a:buNone/>
            </a:pPr>
            <a:r>
              <a:rPr lang="en-US" sz="2000" dirty="0" smtClean="0">
                <a:solidFill>
                  <a:srgbClr val="FF0000"/>
                </a:solidFill>
              </a:rPr>
              <a:t>If data from the statewide test is used, the data from the statewide test must be in at least as high a proportion as any other measurement of student growth used by the district  </a:t>
            </a:r>
            <a:r>
              <a:rPr lang="en-US" sz="1800" dirty="0" smtClean="0">
                <a:solidFill>
                  <a:srgbClr val="FF0000"/>
                </a:solidFill>
              </a:rPr>
              <a:t>4 AAC 04.205</a:t>
            </a:r>
          </a:p>
        </p:txBody>
      </p:sp>
      <p:sp>
        <p:nvSpPr>
          <p:cNvPr id="3" name="Title 2"/>
          <p:cNvSpPr>
            <a:spLocks noGrp="1"/>
          </p:cNvSpPr>
          <p:nvPr>
            <p:ph type="title"/>
          </p:nvPr>
        </p:nvSpPr>
        <p:spPr/>
        <p:txBody>
          <a:bodyPr>
            <a:normAutofit/>
          </a:bodyPr>
          <a:lstStyle/>
          <a:p>
            <a:r>
              <a:rPr lang="en-US" dirty="0" smtClean="0"/>
              <a:t>Statewide Testing Data</a:t>
            </a:r>
            <a:endParaRPr lang="en-US" dirty="0"/>
          </a:p>
        </p:txBody>
      </p:sp>
    </p:spTree>
    <p:extLst>
      <p:ext uri="{BB962C8B-B14F-4D97-AF65-F5344CB8AC3E}">
        <p14:creationId xmlns:p14="http://schemas.microsoft.com/office/powerpoint/2010/main" val="14205854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7772400" cy="4648200"/>
          </a:xfrm>
        </p:spPr>
        <p:txBody>
          <a:bodyPr>
            <a:normAutofit fontScale="92500"/>
          </a:bodyPr>
          <a:lstStyle/>
          <a:p>
            <a:r>
              <a:rPr lang="en-US" sz="3200" dirty="0" smtClean="0">
                <a:solidFill>
                  <a:srgbClr val="00B0F0"/>
                </a:solidFill>
              </a:rPr>
              <a:t>A district may</a:t>
            </a:r>
          </a:p>
          <a:p>
            <a:pPr lvl="1"/>
            <a:r>
              <a:rPr lang="en-US" sz="2800" dirty="0" smtClean="0">
                <a:solidFill>
                  <a:srgbClr val="00B0F0"/>
                </a:solidFill>
              </a:rPr>
              <a:t>Consider information in addition to the information described in regulation and statutes if the information is relevant to the performance of the educator on the performance standard or other criteria under evaluation </a:t>
            </a:r>
            <a:r>
              <a:rPr lang="en-US" sz="2000" dirty="0" smtClean="0">
                <a:solidFill>
                  <a:srgbClr val="00B0F0"/>
                </a:solidFill>
              </a:rPr>
              <a:t>4 AAC 19.030 (b) (1)</a:t>
            </a:r>
          </a:p>
          <a:p>
            <a:pPr marL="301943" lvl="1" indent="0">
              <a:buNone/>
            </a:pPr>
            <a:endParaRPr lang="en-US" sz="2800" dirty="0" smtClean="0">
              <a:solidFill>
                <a:srgbClr val="00B0F0"/>
              </a:solidFill>
            </a:endParaRPr>
          </a:p>
          <a:p>
            <a:pPr lvl="1"/>
            <a:r>
              <a:rPr lang="en-US" sz="2800" dirty="0" smtClean="0">
                <a:solidFill>
                  <a:srgbClr val="FF0000"/>
                </a:solidFill>
              </a:rPr>
              <a:t>Survey students, parents, community members, teachers, and administrators regarding the performance of an educator </a:t>
            </a:r>
            <a:r>
              <a:rPr lang="en-US" sz="2000" dirty="0" smtClean="0">
                <a:solidFill>
                  <a:srgbClr val="FF0000"/>
                </a:solidFill>
              </a:rPr>
              <a:t>4 AAC 19.030(b)(2)</a:t>
            </a:r>
          </a:p>
          <a:p>
            <a:pPr lvl="1"/>
            <a:endParaRPr lang="en-US" dirty="0"/>
          </a:p>
        </p:txBody>
      </p:sp>
      <p:sp>
        <p:nvSpPr>
          <p:cNvPr id="3" name="Title 2"/>
          <p:cNvSpPr>
            <a:spLocks noGrp="1"/>
          </p:cNvSpPr>
          <p:nvPr>
            <p:ph type="title"/>
          </p:nvPr>
        </p:nvSpPr>
        <p:spPr/>
        <p:txBody>
          <a:bodyPr/>
          <a:lstStyle/>
          <a:p>
            <a:r>
              <a:rPr lang="en-US" dirty="0" smtClean="0"/>
              <a:t>Data Sources</a:t>
            </a:r>
            <a:endParaRPr lang="en-US" dirty="0"/>
          </a:p>
        </p:txBody>
      </p:sp>
    </p:spTree>
    <p:extLst>
      <p:ext uri="{BB962C8B-B14F-4D97-AF65-F5344CB8AC3E}">
        <p14:creationId xmlns:p14="http://schemas.microsoft.com/office/powerpoint/2010/main" val="2932718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Improvement</a:t>
            </a:r>
          </a:p>
        </p:txBody>
      </p:sp>
      <p:sp>
        <p:nvSpPr>
          <p:cNvPr id="3" name="Slide Number Placeholder 2"/>
          <p:cNvSpPr>
            <a:spLocks noGrp="1"/>
          </p:cNvSpPr>
          <p:nvPr>
            <p:ph type="sldNum" sz="quarter" idx="12"/>
          </p:nvPr>
        </p:nvSpPr>
        <p:spPr/>
        <p:txBody>
          <a:bodyPr/>
          <a:lstStyle/>
          <a:p>
            <a:fld id="{4ED67006-1A92-45A0-AF77-9F345FC87D7C}" type="slidenum">
              <a:rPr lang="en-US" smtClean="0"/>
              <a:t>29</a:t>
            </a:fld>
            <a:endParaRPr lang="en-US"/>
          </a:p>
        </p:txBody>
      </p:sp>
    </p:spTree>
    <p:extLst>
      <p:ext uri="{BB962C8B-B14F-4D97-AF65-F5344CB8AC3E}">
        <p14:creationId xmlns:p14="http://schemas.microsoft.com/office/powerpoint/2010/main" val="2061272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4800600" cy="4394270"/>
          </a:xfrm>
        </p:spPr>
        <p:txBody>
          <a:bodyPr>
            <a:normAutofit/>
          </a:bodyPr>
          <a:lstStyle/>
          <a:p>
            <a:r>
              <a:rPr lang="en-US" sz="3200" dirty="0" smtClean="0"/>
              <a:t>Background Information</a:t>
            </a:r>
          </a:p>
          <a:p>
            <a:r>
              <a:rPr lang="en-US" sz="3200" dirty="0" smtClean="0"/>
              <a:t>Purpose</a:t>
            </a:r>
          </a:p>
          <a:p>
            <a:r>
              <a:rPr lang="en-US" sz="3200" dirty="0" smtClean="0"/>
              <a:t>System Development</a:t>
            </a:r>
          </a:p>
          <a:p>
            <a:r>
              <a:rPr lang="en-US" sz="3200" dirty="0" smtClean="0"/>
              <a:t>System Components</a:t>
            </a:r>
          </a:p>
          <a:p>
            <a:r>
              <a:rPr lang="en-US" sz="3200" dirty="0" smtClean="0"/>
              <a:t>Overall Rating, Reporting &amp; </a:t>
            </a:r>
            <a:r>
              <a:rPr lang="en-US" sz="3200" dirty="0" smtClean="0"/>
              <a:t>Confidentiality</a:t>
            </a:r>
            <a:endParaRPr lang="en-US" dirty="0"/>
          </a:p>
          <a:p>
            <a:pPr marL="301943" lvl="1" indent="0">
              <a:buNone/>
            </a:pPr>
            <a:endParaRPr lang="en-US" dirty="0" smtClean="0"/>
          </a:p>
        </p:txBody>
      </p:sp>
      <p:sp>
        <p:nvSpPr>
          <p:cNvPr id="3" name="Title 2"/>
          <p:cNvSpPr>
            <a:spLocks noGrp="1"/>
          </p:cNvSpPr>
          <p:nvPr>
            <p:ph type="title"/>
          </p:nvPr>
        </p:nvSpPr>
        <p:spPr/>
        <p:txBody>
          <a:bodyPr/>
          <a:lstStyle/>
          <a:p>
            <a:r>
              <a:rPr lang="en-US" dirty="0" smtClean="0"/>
              <a:t>Overview</a:t>
            </a:r>
            <a:endParaRPr lang="en-US" dirty="0"/>
          </a:p>
        </p:txBody>
      </p:sp>
      <p:sp>
        <p:nvSpPr>
          <p:cNvPr id="5" name="TextBox 4"/>
          <p:cNvSpPr txBox="1"/>
          <p:nvPr/>
        </p:nvSpPr>
        <p:spPr>
          <a:xfrm>
            <a:off x="4829879" y="4191000"/>
            <a:ext cx="3431097" cy="2108269"/>
          </a:xfrm>
          <a:prstGeom prst="rect">
            <a:avLst/>
          </a:prstGeom>
          <a:noFill/>
          <a:ln w="44450" cap="flat" cmpd="sng">
            <a:solidFill>
              <a:srgbClr val="92D050"/>
            </a:solidFill>
            <a:prstDash val="sysDot"/>
            <a:bevel/>
          </a:ln>
          <a:effectLst/>
        </p:spPr>
        <p:txBody>
          <a:bodyPr wrap="square" rtlCol="0">
            <a:spAutoFit/>
          </a:bodyPr>
          <a:lstStyle/>
          <a:p>
            <a:r>
              <a:rPr lang="en-US" sz="2400" dirty="0" smtClean="0"/>
              <a:t>Key</a:t>
            </a:r>
          </a:p>
          <a:p>
            <a:endParaRPr lang="en-US" sz="1100" dirty="0"/>
          </a:p>
          <a:p>
            <a:pPr marL="342900" indent="-342900">
              <a:buFont typeface="Arial" pitchFamily="34" charset="0"/>
              <a:buChar char="•"/>
            </a:pPr>
            <a:r>
              <a:rPr lang="en-US" sz="2400" dirty="0" smtClean="0">
                <a:solidFill>
                  <a:schemeClr val="tx1">
                    <a:lumMod val="65000"/>
                    <a:lumOff val="35000"/>
                  </a:schemeClr>
                </a:solidFill>
              </a:rPr>
              <a:t>Statutes</a:t>
            </a:r>
          </a:p>
          <a:p>
            <a:pPr marL="342900" indent="-342900">
              <a:buFont typeface="Arial" pitchFamily="34" charset="0"/>
              <a:buChar char="•"/>
            </a:pPr>
            <a:r>
              <a:rPr lang="en-US" sz="2400" dirty="0" smtClean="0">
                <a:solidFill>
                  <a:srgbClr val="00B0F0"/>
                </a:solidFill>
              </a:rPr>
              <a:t>Historic Regulations</a:t>
            </a:r>
          </a:p>
          <a:p>
            <a:pPr marL="342900" indent="-342900">
              <a:buFont typeface="Arial" pitchFamily="34" charset="0"/>
              <a:buChar char="•"/>
            </a:pPr>
            <a:r>
              <a:rPr lang="en-US" sz="2400" dirty="0" smtClean="0">
                <a:solidFill>
                  <a:srgbClr val="FF0000"/>
                </a:solidFill>
              </a:rPr>
              <a:t>Newly adopted Regulations</a:t>
            </a:r>
            <a:endParaRPr lang="en-US" sz="2400" dirty="0">
              <a:solidFill>
                <a:srgbClr val="FF0000"/>
              </a:solidFill>
            </a:endParaRPr>
          </a:p>
        </p:txBody>
      </p:sp>
    </p:spTree>
    <p:extLst>
      <p:ext uri="{BB962C8B-B14F-4D97-AF65-F5344CB8AC3E}">
        <p14:creationId xmlns:p14="http://schemas.microsoft.com/office/powerpoint/2010/main" val="16372219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Improvement</a:t>
            </a:r>
            <a:endParaRPr lang="en-US" dirty="0"/>
          </a:p>
        </p:txBody>
      </p:sp>
      <p:sp>
        <p:nvSpPr>
          <p:cNvPr id="3" name="Content Placeholder 2"/>
          <p:cNvSpPr>
            <a:spLocks noGrp="1"/>
          </p:cNvSpPr>
          <p:nvPr>
            <p:ph sz="quarter" idx="4294967295"/>
          </p:nvPr>
        </p:nvSpPr>
        <p:spPr>
          <a:xfrm>
            <a:off x="304800" y="1524000"/>
            <a:ext cx="7848600" cy="5105400"/>
          </a:xfrm>
          <a:prstGeom prst="rect">
            <a:avLst/>
          </a:prstGeom>
        </p:spPr>
        <p:txBody>
          <a:bodyPr>
            <a:normAutofit fontScale="85000" lnSpcReduction="10000"/>
          </a:bodyPr>
          <a:lstStyle/>
          <a:p>
            <a:r>
              <a:rPr lang="en-US" dirty="0" smtClean="0">
                <a:solidFill>
                  <a:srgbClr val="FF0000"/>
                </a:solidFill>
              </a:rPr>
              <a:t>An educator who receives a performance evaluation rating of unsatisfactory on one or more of the content standards or other criteria for which evaluation is required must be placed on a plan of improvement  </a:t>
            </a:r>
            <a:r>
              <a:rPr lang="en-US" sz="1900" dirty="0" smtClean="0">
                <a:solidFill>
                  <a:srgbClr val="FF0000"/>
                </a:solidFill>
              </a:rPr>
              <a:t>4AAC 19.010 (g)</a:t>
            </a:r>
          </a:p>
          <a:p>
            <a:pPr marL="0" indent="0">
              <a:buNone/>
            </a:pPr>
            <a:endParaRPr lang="en-US" sz="1900" dirty="0" smtClean="0"/>
          </a:p>
          <a:p>
            <a:r>
              <a:rPr lang="en-US" dirty="0" smtClean="0"/>
              <a:t>A </a:t>
            </a:r>
            <a:r>
              <a:rPr lang="en-US" dirty="0"/>
              <a:t>tenured </a:t>
            </a:r>
            <a:r>
              <a:rPr lang="en-US" dirty="0" smtClean="0"/>
              <a:t>teacher’s plan of improvement must be constructed and applied per the requirements and timeline described in statutes </a:t>
            </a:r>
            <a:r>
              <a:rPr lang="en-US" sz="1900" dirty="0"/>
              <a:t>AS 14.20.149 </a:t>
            </a:r>
            <a:r>
              <a:rPr lang="en-US" sz="1900" dirty="0" smtClean="0"/>
              <a:t>(e)</a:t>
            </a:r>
          </a:p>
          <a:p>
            <a:endParaRPr lang="en-US" sz="1900" dirty="0"/>
          </a:p>
          <a:p>
            <a:r>
              <a:rPr lang="en-US" dirty="0" smtClean="0"/>
              <a:t>An </a:t>
            </a:r>
            <a:r>
              <a:rPr lang="en-US" dirty="0"/>
              <a:t>administrator who has previously acquired tenure may be </a:t>
            </a:r>
            <a:r>
              <a:rPr lang="en-US" dirty="0" smtClean="0"/>
              <a:t>placed on a plan of improvement per the requirements and timelines described in statutes </a:t>
            </a:r>
            <a:r>
              <a:rPr lang="en-US" sz="1900" dirty="0" smtClean="0"/>
              <a:t>AS 14.20.149 (f)</a:t>
            </a:r>
          </a:p>
        </p:txBody>
      </p:sp>
    </p:spTree>
    <p:extLst>
      <p:ext uri="{BB962C8B-B14F-4D97-AF65-F5344CB8AC3E}">
        <p14:creationId xmlns:p14="http://schemas.microsoft.com/office/powerpoint/2010/main" val="12159964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Improvement</a:t>
            </a:r>
            <a:endParaRPr lang="en-US" dirty="0"/>
          </a:p>
        </p:txBody>
      </p:sp>
      <p:sp>
        <p:nvSpPr>
          <p:cNvPr id="3" name="Text Placeholder 2"/>
          <p:cNvSpPr>
            <a:spLocks noGrp="1"/>
          </p:cNvSpPr>
          <p:nvPr>
            <p:ph type="body" idx="1"/>
          </p:nvPr>
        </p:nvSpPr>
        <p:spPr>
          <a:xfrm>
            <a:off x="322729" y="2492853"/>
            <a:ext cx="3822192" cy="639762"/>
          </a:xfrm>
        </p:spPr>
        <p:txBody>
          <a:bodyPr>
            <a:normAutofit/>
          </a:bodyPr>
          <a:lstStyle/>
          <a:p>
            <a:r>
              <a:rPr lang="en-US" sz="2200" dirty="0" smtClean="0"/>
              <a:t>Tenured Teacher</a:t>
            </a:r>
            <a:endParaRPr lang="en-US" sz="2200" dirty="0"/>
          </a:p>
        </p:txBody>
      </p:sp>
      <p:sp>
        <p:nvSpPr>
          <p:cNvPr id="4" name="Content Placeholder 3"/>
          <p:cNvSpPr>
            <a:spLocks noGrp="1"/>
          </p:cNvSpPr>
          <p:nvPr>
            <p:ph sz="half" idx="2"/>
          </p:nvPr>
        </p:nvSpPr>
        <p:spPr>
          <a:xfrm>
            <a:off x="304800" y="3048000"/>
            <a:ext cx="3733800" cy="2971800"/>
          </a:xfrm>
        </p:spPr>
        <p:txBody>
          <a:bodyPr>
            <a:normAutofit/>
          </a:bodyPr>
          <a:lstStyle/>
          <a:p>
            <a:r>
              <a:rPr lang="en-US" sz="1800" dirty="0" smtClean="0"/>
              <a:t>Required</a:t>
            </a:r>
          </a:p>
          <a:p>
            <a:r>
              <a:rPr lang="en-US" sz="1800" dirty="0" smtClean="0"/>
              <a:t>Duration: Not less than 90 work days and not more than 180 work days, unless min. time is shortened by agreement</a:t>
            </a:r>
          </a:p>
          <a:p>
            <a:r>
              <a:rPr lang="en-US" sz="1800" dirty="0" smtClean="0"/>
              <a:t>Teacher may be non-retained if at the end of the plan performance does not meet district standards </a:t>
            </a:r>
            <a:r>
              <a:rPr lang="en-US" sz="1600" dirty="0"/>
              <a:t>AS 14.20.149 (e)</a:t>
            </a:r>
          </a:p>
          <a:p>
            <a:endParaRPr lang="en-US" sz="1800" dirty="0" smtClean="0"/>
          </a:p>
        </p:txBody>
      </p:sp>
      <p:sp>
        <p:nvSpPr>
          <p:cNvPr id="5" name="Text Placeholder 4"/>
          <p:cNvSpPr>
            <a:spLocks noGrp="1"/>
          </p:cNvSpPr>
          <p:nvPr>
            <p:ph type="body" sz="quarter" idx="3"/>
          </p:nvPr>
        </p:nvSpPr>
        <p:spPr>
          <a:xfrm>
            <a:off x="4495800" y="2667000"/>
            <a:ext cx="3962400" cy="639762"/>
          </a:xfrm>
        </p:spPr>
        <p:txBody>
          <a:bodyPr>
            <a:normAutofit fontScale="92500" lnSpcReduction="20000"/>
          </a:bodyPr>
          <a:lstStyle/>
          <a:p>
            <a:r>
              <a:rPr lang="en-US" dirty="0" smtClean="0"/>
              <a:t>Previously tenured Administrator</a:t>
            </a:r>
            <a:endParaRPr lang="en-US" dirty="0"/>
          </a:p>
        </p:txBody>
      </p:sp>
      <p:sp>
        <p:nvSpPr>
          <p:cNvPr id="6" name="Content Placeholder 5"/>
          <p:cNvSpPr>
            <a:spLocks noGrp="1"/>
          </p:cNvSpPr>
          <p:nvPr>
            <p:ph sz="quarter" idx="4"/>
          </p:nvPr>
        </p:nvSpPr>
        <p:spPr>
          <a:xfrm>
            <a:off x="4419600" y="3276600"/>
            <a:ext cx="3810000" cy="3276600"/>
          </a:xfrm>
        </p:spPr>
        <p:txBody>
          <a:bodyPr>
            <a:normAutofit fontScale="92500" lnSpcReduction="20000"/>
          </a:bodyPr>
          <a:lstStyle/>
          <a:p>
            <a:r>
              <a:rPr lang="en-US" sz="1800" dirty="0" smtClean="0"/>
              <a:t>District’s discretion </a:t>
            </a:r>
          </a:p>
          <a:p>
            <a:r>
              <a:rPr lang="en-US" sz="1800" dirty="0" smtClean="0"/>
              <a:t>Duration: Not less than 90 work days and not more than 210 work days, unless min. time is shortened by agreement</a:t>
            </a:r>
          </a:p>
          <a:p>
            <a:r>
              <a:rPr lang="en-US" sz="1800" dirty="0" smtClean="0"/>
              <a:t>Administrator </a:t>
            </a:r>
            <a:r>
              <a:rPr lang="en-US" sz="1800" dirty="0"/>
              <a:t>may be non-retained if at the end of the plan performance does not meet district </a:t>
            </a:r>
            <a:r>
              <a:rPr lang="en-US" sz="1800" dirty="0" smtClean="0"/>
              <a:t>standards</a:t>
            </a:r>
          </a:p>
          <a:p>
            <a:r>
              <a:rPr lang="en-US" sz="1800" dirty="0" smtClean="0"/>
              <a:t>District may reassign an administrator to a teaching position consistent with the terms of an applicable collective bargaining agreement</a:t>
            </a:r>
            <a:r>
              <a:rPr lang="en-US" dirty="0" smtClean="0"/>
              <a:t> </a:t>
            </a:r>
            <a:r>
              <a:rPr lang="en-US" sz="1700" dirty="0"/>
              <a:t>AS 14.20.149 (f)</a:t>
            </a:r>
            <a:endParaRPr lang="en-US" dirty="0"/>
          </a:p>
          <a:p>
            <a:endParaRPr lang="en-US" dirty="0" smtClean="0"/>
          </a:p>
        </p:txBody>
      </p:sp>
      <p:sp>
        <p:nvSpPr>
          <p:cNvPr id="7" name="TextBox 6"/>
          <p:cNvSpPr txBox="1"/>
          <p:nvPr/>
        </p:nvSpPr>
        <p:spPr>
          <a:xfrm>
            <a:off x="304800" y="1294735"/>
            <a:ext cx="5029200" cy="1175706"/>
          </a:xfrm>
          <a:prstGeom prst="rect">
            <a:avLst/>
          </a:prstGeom>
          <a:noFill/>
          <a:ln w="19050">
            <a:solidFill>
              <a:schemeClr val="tx1"/>
            </a:solidFill>
          </a:ln>
        </p:spPr>
        <p:txBody>
          <a:bodyPr wrap="square" rtlCol="0">
            <a:spAutoFit/>
          </a:bodyPr>
          <a:lstStyle/>
          <a:p>
            <a:pPr marL="0" lvl="1">
              <a:spcBef>
                <a:spcPct val="20000"/>
              </a:spcBef>
              <a:buClr>
                <a:schemeClr val="accent1"/>
              </a:buClr>
              <a:buSzPct val="100000"/>
            </a:pPr>
            <a:r>
              <a:rPr lang="en-US" sz="1600" dirty="0" smtClean="0"/>
              <a:t>Plan of Improvement Requirements: </a:t>
            </a:r>
          </a:p>
          <a:p>
            <a:pPr marL="274320" lvl="1" indent="-274320">
              <a:spcBef>
                <a:spcPct val="20000"/>
              </a:spcBef>
              <a:buClr>
                <a:schemeClr val="accent1"/>
              </a:buClr>
              <a:buSzPct val="100000"/>
              <a:buFont typeface="Symbol" pitchFamily="18" charset="2"/>
              <a:buChar char=""/>
            </a:pPr>
            <a:r>
              <a:rPr lang="en-US" sz="1600" dirty="0" smtClean="0">
                <a:solidFill>
                  <a:schemeClr val="tx2"/>
                </a:solidFill>
              </a:rPr>
              <a:t>Clear</a:t>
            </a:r>
            <a:r>
              <a:rPr lang="en-US" sz="1600" dirty="0">
                <a:solidFill>
                  <a:schemeClr val="tx2"/>
                </a:solidFill>
              </a:rPr>
              <a:t>, specific performance expectations based on district standards</a:t>
            </a:r>
          </a:p>
          <a:p>
            <a:pPr marL="274320" lvl="1" indent="-274320">
              <a:spcBef>
                <a:spcPct val="20000"/>
              </a:spcBef>
              <a:buClr>
                <a:schemeClr val="accent1"/>
              </a:buClr>
              <a:buSzPct val="100000"/>
              <a:buFont typeface="Symbol" pitchFamily="18" charset="2"/>
              <a:buChar char=""/>
            </a:pPr>
            <a:r>
              <a:rPr lang="en-US" sz="1600" dirty="0">
                <a:solidFill>
                  <a:schemeClr val="tx2"/>
                </a:solidFill>
              </a:rPr>
              <a:t>At least two </a:t>
            </a:r>
            <a:r>
              <a:rPr lang="en-US" sz="1600" dirty="0" smtClean="0">
                <a:solidFill>
                  <a:schemeClr val="tx2"/>
                </a:solidFill>
              </a:rPr>
              <a:t>observations </a:t>
            </a:r>
            <a:r>
              <a:rPr lang="en-US" sz="1600" dirty="0">
                <a:solidFill>
                  <a:schemeClr val="tx2"/>
                </a:solidFill>
              </a:rPr>
              <a:t>during course of the </a:t>
            </a:r>
            <a:r>
              <a:rPr lang="en-US" sz="1600" dirty="0" smtClean="0">
                <a:solidFill>
                  <a:schemeClr val="tx2"/>
                </a:solidFill>
              </a:rPr>
              <a:t>plan</a:t>
            </a:r>
            <a:endParaRPr lang="en-US" sz="1600" dirty="0">
              <a:solidFill>
                <a:schemeClr val="tx2"/>
              </a:solidFill>
            </a:endParaRPr>
          </a:p>
        </p:txBody>
      </p:sp>
    </p:spTree>
    <p:extLst>
      <p:ext uri="{BB962C8B-B14F-4D97-AF65-F5344CB8AC3E}">
        <p14:creationId xmlns:p14="http://schemas.microsoft.com/office/powerpoint/2010/main" val="2475541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of Professional Growth</a:t>
            </a:r>
          </a:p>
        </p:txBody>
      </p:sp>
      <p:sp>
        <p:nvSpPr>
          <p:cNvPr id="3" name="Slide Number Placeholder 2"/>
          <p:cNvSpPr>
            <a:spLocks noGrp="1"/>
          </p:cNvSpPr>
          <p:nvPr>
            <p:ph type="sldNum" sz="quarter" idx="12"/>
          </p:nvPr>
        </p:nvSpPr>
        <p:spPr/>
        <p:txBody>
          <a:bodyPr/>
          <a:lstStyle/>
          <a:p>
            <a:fld id="{4ED67006-1A92-45A0-AF77-9F345FC87D7C}" type="slidenum">
              <a:rPr lang="en-US" smtClean="0"/>
              <a:t>32</a:t>
            </a:fld>
            <a:endParaRPr lang="en-US"/>
          </a:p>
        </p:txBody>
      </p:sp>
    </p:spTree>
    <p:extLst>
      <p:ext uri="{BB962C8B-B14F-4D97-AF65-F5344CB8AC3E}">
        <p14:creationId xmlns:p14="http://schemas.microsoft.com/office/powerpoint/2010/main" val="3370865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7848600" cy="4876800"/>
          </a:xfrm>
        </p:spPr>
        <p:txBody>
          <a:bodyPr>
            <a:normAutofit fontScale="92500" lnSpcReduction="20000"/>
          </a:bodyPr>
          <a:lstStyle/>
          <a:p>
            <a:r>
              <a:rPr lang="en-US" dirty="0" smtClean="0">
                <a:solidFill>
                  <a:srgbClr val="FF0000"/>
                </a:solidFill>
              </a:rPr>
              <a:t>If a district gives an educator a performance rating of basic on two or more content standards or other criteria for which evaluation is required,  the district</a:t>
            </a:r>
          </a:p>
          <a:p>
            <a:pPr lvl="1"/>
            <a:r>
              <a:rPr lang="en-US" sz="2000" dirty="0" smtClean="0">
                <a:solidFill>
                  <a:srgbClr val="FF0000"/>
                </a:solidFill>
              </a:rPr>
              <a:t>shall provide support and assistance as determined by the district for improvement on those standards and criteria.</a:t>
            </a:r>
          </a:p>
          <a:p>
            <a:pPr lvl="1"/>
            <a:r>
              <a:rPr lang="en-US" sz="2000" u="sng" dirty="0" smtClean="0">
                <a:solidFill>
                  <a:schemeClr val="tx1"/>
                </a:solidFill>
              </a:rPr>
              <a:t>may</a:t>
            </a:r>
            <a:r>
              <a:rPr lang="en-US" sz="2000" dirty="0" smtClean="0">
                <a:solidFill>
                  <a:srgbClr val="FF0000"/>
                </a:solidFill>
              </a:rPr>
              <a:t> place the educator on a plan of professional growth </a:t>
            </a:r>
            <a:r>
              <a:rPr lang="en-US" sz="1600" dirty="0" smtClean="0">
                <a:solidFill>
                  <a:srgbClr val="FF0000"/>
                </a:solidFill>
              </a:rPr>
              <a:t>04 AAC 19.010 (h)</a:t>
            </a:r>
            <a:endParaRPr lang="en-US" sz="2000" dirty="0" smtClean="0">
              <a:solidFill>
                <a:srgbClr val="FF0000"/>
              </a:solidFill>
            </a:endParaRPr>
          </a:p>
          <a:p>
            <a:pPr marL="301943" lvl="1" indent="0">
              <a:buNone/>
            </a:pPr>
            <a:endParaRPr lang="en-US" sz="2000" dirty="0" smtClean="0">
              <a:solidFill>
                <a:srgbClr val="FF0000"/>
              </a:solidFill>
            </a:endParaRPr>
          </a:p>
          <a:p>
            <a:r>
              <a:rPr lang="en-US" dirty="0" smtClean="0">
                <a:solidFill>
                  <a:srgbClr val="FF0000"/>
                </a:solidFill>
              </a:rPr>
              <a:t>If at the conclusion of a plan for professional growth, the educator performance is not proficient or exemplary, the district may place the educator on a plan of improvement as described in </a:t>
            </a:r>
            <a:r>
              <a:rPr lang="en-US" dirty="0">
                <a:solidFill>
                  <a:srgbClr val="FF0000"/>
                </a:solidFill>
              </a:rPr>
              <a:t>statutes </a:t>
            </a:r>
            <a:r>
              <a:rPr lang="en-US" sz="1600" dirty="0">
                <a:solidFill>
                  <a:srgbClr val="FF0000"/>
                </a:solidFill>
              </a:rPr>
              <a:t>04 AAC 19.010 </a:t>
            </a:r>
            <a:r>
              <a:rPr lang="en-US" sz="1600" dirty="0" smtClean="0">
                <a:solidFill>
                  <a:srgbClr val="FF0000"/>
                </a:solidFill>
              </a:rPr>
              <a:t>(i)</a:t>
            </a:r>
            <a:endParaRPr lang="en-US" sz="1600" dirty="0">
              <a:solidFill>
                <a:srgbClr val="FF0000"/>
              </a:solidFill>
            </a:endParaRPr>
          </a:p>
        </p:txBody>
      </p:sp>
      <p:sp>
        <p:nvSpPr>
          <p:cNvPr id="3" name="Title 2"/>
          <p:cNvSpPr>
            <a:spLocks noGrp="1"/>
          </p:cNvSpPr>
          <p:nvPr>
            <p:ph type="title"/>
          </p:nvPr>
        </p:nvSpPr>
        <p:spPr/>
        <p:txBody>
          <a:bodyPr/>
          <a:lstStyle/>
          <a:p>
            <a:r>
              <a:rPr lang="en-US" dirty="0" smtClean="0"/>
              <a:t>Plan of Professional Growth</a:t>
            </a:r>
            <a:endParaRPr lang="en-US" dirty="0"/>
          </a:p>
        </p:txBody>
      </p:sp>
    </p:spTree>
    <p:extLst>
      <p:ext uri="{BB962C8B-B14F-4D97-AF65-F5344CB8AC3E}">
        <p14:creationId xmlns:p14="http://schemas.microsoft.com/office/powerpoint/2010/main" val="8369021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8077200" cy="5181600"/>
          </a:xfrm>
        </p:spPr>
        <p:txBody>
          <a:bodyPr>
            <a:normAutofit fontScale="92500" lnSpcReduction="20000"/>
          </a:bodyPr>
          <a:lstStyle/>
          <a:p>
            <a:r>
              <a:rPr lang="en-US" dirty="0" smtClean="0">
                <a:solidFill>
                  <a:srgbClr val="FF0000"/>
                </a:solidFill>
              </a:rPr>
              <a:t>A plan for professional growth is a plan developed by the evaluating administrator, in consultation with the educator to whom the plan applies, to provide structure, assistance, and guidance for the educator to improve in all areas in which the educator is preforming at a basic level</a:t>
            </a:r>
            <a:r>
              <a:rPr lang="en-US" dirty="0">
                <a:solidFill>
                  <a:srgbClr val="FF0000"/>
                </a:solidFill>
              </a:rPr>
              <a:t>. </a:t>
            </a:r>
            <a:endParaRPr lang="en-US" dirty="0" smtClean="0">
              <a:solidFill>
                <a:srgbClr val="FF0000"/>
              </a:solidFill>
            </a:endParaRPr>
          </a:p>
          <a:p>
            <a:r>
              <a:rPr lang="en-US" dirty="0" smtClean="0">
                <a:solidFill>
                  <a:srgbClr val="FF0000"/>
                </a:solidFill>
              </a:rPr>
              <a:t>The plan must include:</a:t>
            </a:r>
          </a:p>
          <a:p>
            <a:pPr lvl="1"/>
            <a:r>
              <a:rPr lang="en-US" dirty="0" smtClean="0">
                <a:solidFill>
                  <a:srgbClr val="FF0000"/>
                </a:solidFill>
              </a:rPr>
              <a:t>Clear and specific performance expectations</a:t>
            </a:r>
          </a:p>
          <a:p>
            <a:pPr lvl="1"/>
            <a:r>
              <a:rPr lang="en-US" dirty="0" smtClean="0">
                <a:solidFill>
                  <a:srgbClr val="FF0000"/>
                </a:solidFill>
              </a:rPr>
              <a:t>A description of ways that the educator’s performance can be improved, and</a:t>
            </a:r>
          </a:p>
          <a:p>
            <a:pPr lvl="1"/>
            <a:r>
              <a:rPr lang="en-US" dirty="0" smtClean="0">
                <a:solidFill>
                  <a:srgbClr val="FF0000"/>
                </a:solidFill>
              </a:rPr>
              <a:t>A duration determined by the district 4 </a:t>
            </a:r>
            <a:r>
              <a:rPr lang="en-US" dirty="0">
                <a:solidFill>
                  <a:srgbClr val="FF0000"/>
                </a:solidFill>
              </a:rPr>
              <a:t>AAC 19.010 (j)</a:t>
            </a:r>
          </a:p>
          <a:p>
            <a:pPr lvl="1"/>
            <a:endParaRPr lang="en-US" dirty="0" smtClean="0">
              <a:solidFill>
                <a:srgbClr val="FF0000"/>
              </a:solidFill>
            </a:endParaRPr>
          </a:p>
        </p:txBody>
      </p:sp>
      <p:sp>
        <p:nvSpPr>
          <p:cNvPr id="3" name="Title 2"/>
          <p:cNvSpPr>
            <a:spLocks noGrp="1"/>
          </p:cNvSpPr>
          <p:nvPr>
            <p:ph type="title"/>
          </p:nvPr>
        </p:nvSpPr>
        <p:spPr/>
        <p:txBody>
          <a:bodyPr/>
          <a:lstStyle/>
          <a:p>
            <a:r>
              <a:rPr lang="en-US" dirty="0" smtClean="0"/>
              <a:t>Plan for Professional Growth</a:t>
            </a:r>
            <a:endParaRPr lang="en-US" dirty="0"/>
          </a:p>
        </p:txBody>
      </p:sp>
    </p:spTree>
    <p:extLst>
      <p:ext uri="{BB962C8B-B14F-4D97-AF65-F5344CB8AC3E}">
        <p14:creationId xmlns:p14="http://schemas.microsoft.com/office/powerpoint/2010/main" val="28017317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001000" cy="4953000"/>
          </a:xfrm>
        </p:spPr>
        <p:txBody>
          <a:bodyPr>
            <a:normAutofit fontScale="85000" lnSpcReduction="20000"/>
          </a:bodyPr>
          <a:lstStyle/>
          <a:p>
            <a:r>
              <a:rPr lang="en-US" dirty="0" smtClean="0"/>
              <a:t>Once each school year, a district shall offer in-service training to the educators who are subject to the evaluation system.</a:t>
            </a:r>
          </a:p>
          <a:p>
            <a:endParaRPr lang="en-US" dirty="0" smtClean="0"/>
          </a:p>
          <a:p>
            <a:r>
              <a:rPr lang="en-US" dirty="0" smtClean="0"/>
              <a:t>The training must address the procedures of the evaluation system, the standards that the district uses in evaluating the performance of educators, and other information that the district considers helpful. </a:t>
            </a:r>
            <a:r>
              <a:rPr lang="en-US" sz="1800" dirty="0" smtClean="0"/>
              <a:t>AS 14.20.149 (d)</a:t>
            </a:r>
          </a:p>
          <a:p>
            <a:pPr marL="0" indent="0">
              <a:buNone/>
            </a:pPr>
            <a:endParaRPr lang="en-US" dirty="0" smtClean="0"/>
          </a:p>
          <a:p>
            <a:r>
              <a:rPr lang="en-US" dirty="0" smtClean="0">
                <a:solidFill>
                  <a:srgbClr val="FF0000"/>
                </a:solidFill>
              </a:rPr>
              <a:t>A district’s evaluation training must include training that provides for an assurance of inter-rater reliability. </a:t>
            </a:r>
            <a:r>
              <a:rPr lang="en-US" sz="1800" dirty="0" smtClean="0">
                <a:solidFill>
                  <a:srgbClr val="FF0000"/>
                </a:solidFill>
              </a:rPr>
              <a:t>4 AAC 19.060</a:t>
            </a:r>
            <a:endParaRPr lang="en-US" sz="1800" dirty="0">
              <a:solidFill>
                <a:srgbClr val="FF0000"/>
              </a:solidFill>
            </a:endParaRPr>
          </a:p>
        </p:txBody>
      </p:sp>
      <p:sp>
        <p:nvSpPr>
          <p:cNvPr id="3" name="Title 2"/>
          <p:cNvSpPr>
            <a:spLocks noGrp="1"/>
          </p:cNvSpPr>
          <p:nvPr>
            <p:ph type="title"/>
          </p:nvPr>
        </p:nvSpPr>
        <p:spPr/>
        <p:txBody>
          <a:bodyPr/>
          <a:lstStyle/>
          <a:p>
            <a:r>
              <a:rPr lang="en-US" dirty="0" smtClean="0">
                <a:solidFill>
                  <a:schemeClr val="tx1"/>
                </a:solidFill>
              </a:rPr>
              <a:t>Training</a:t>
            </a:r>
            <a:endParaRPr lang="en-US" dirty="0">
              <a:solidFill>
                <a:schemeClr val="tx1"/>
              </a:solidFill>
            </a:endParaRPr>
          </a:p>
        </p:txBody>
      </p:sp>
    </p:spTree>
    <p:extLst>
      <p:ext uri="{BB962C8B-B14F-4D97-AF65-F5344CB8AC3E}">
        <p14:creationId xmlns:p14="http://schemas.microsoft.com/office/powerpoint/2010/main" val="18692763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Overall Rating, Reporting &amp; Confidentiality</a:t>
            </a:r>
          </a:p>
        </p:txBody>
      </p:sp>
      <p:sp>
        <p:nvSpPr>
          <p:cNvPr id="3" name="Slide Number Placeholder 2"/>
          <p:cNvSpPr>
            <a:spLocks noGrp="1"/>
          </p:cNvSpPr>
          <p:nvPr>
            <p:ph type="sldNum" sz="quarter" idx="12"/>
          </p:nvPr>
        </p:nvSpPr>
        <p:spPr/>
        <p:txBody>
          <a:bodyPr/>
          <a:lstStyle/>
          <a:p>
            <a:fld id="{4ED67006-1A92-45A0-AF77-9F345FC87D7C}" type="slidenum">
              <a:rPr lang="en-US" smtClean="0"/>
              <a:t>36</a:t>
            </a:fld>
            <a:endParaRPr lang="en-US"/>
          </a:p>
        </p:txBody>
      </p:sp>
    </p:spTree>
    <p:extLst>
      <p:ext uri="{BB962C8B-B14F-4D97-AF65-F5344CB8AC3E}">
        <p14:creationId xmlns:p14="http://schemas.microsoft.com/office/powerpoint/2010/main" val="1881101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7924800" cy="5105400"/>
          </a:xfrm>
        </p:spPr>
        <p:txBody>
          <a:bodyPr>
            <a:normAutofit fontScale="92500" lnSpcReduction="20000"/>
          </a:bodyPr>
          <a:lstStyle/>
          <a:p>
            <a:r>
              <a:rPr lang="en-US" dirty="0" smtClean="0">
                <a:solidFill>
                  <a:srgbClr val="FF0000"/>
                </a:solidFill>
              </a:rPr>
              <a:t>In addition to the evaluation of the individual standards previously described, a district will evaluate whether an educator’s overall performance is exemplary, proficient, basic, or unsatisfactory. 4 AAC 19.010(e)(1)</a:t>
            </a:r>
          </a:p>
          <a:p>
            <a:pPr marL="0" indent="0">
              <a:buNone/>
            </a:pPr>
            <a:endParaRPr lang="en-US" dirty="0" smtClean="0">
              <a:solidFill>
                <a:srgbClr val="FF0000"/>
              </a:solidFill>
            </a:endParaRPr>
          </a:p>
          <a:p>
            <a:r>
              <a:rPr lang="en-US" dirty="0" smtClean="0">
                <a:solidFill>
                  <a:srgbClr val="FF0000"/>
                </a:solidFill>
              </a:rPr>
              <a:t>A district </a:t>
            </a:r>
            <a:r>
              <a:rPr lang="en-US" b="1" dirty="0" smtClean="0">
                <a:solidFill>
                  <a:srgbClr val="FF0000"/>
                </a:solidFill>
              </a:rPr>
              <a:t>may not </a:t>
            </a:r>
            <a:r>
              <a:rPr lang="en-US" dirty="0" smtClean="0">
                <a:solidFill>
                  <a:srgbClr val="FF0000"/>
                </a:solidFill>
              </a:rPr>
              <a:t>give an educator an overall performance rating of proficient or higher if the educator has been evaluated to be performing at a level of basic or lower on one or more of the content standards or other criteria for which evaluation is required. 4 AAC 19.010(f)</a:t>
            </a:r>
            <a:endParaRPr lang="en-US" dirty="0">
              <a:solidFill>
                <a:srgbClr val="FF0000"/>
              </a:solidFill>
            </a:endParaRPr>
          </a:p>
        </p:txBody>
      </p:sp>
      <p:sp>
        <p:nvSpPr>
          <p:cNvPr id="3" name="Title 2"/>
          <p:cNvSpPr>
            <a:spLocks noGrp="1"/>
          </p:cNvSpPr>
          <p:nvPr>
            <p:ph type="title"/>
          </p:nvPr>
        </p:nvSpPr>
        <p:spPr/>
        <p:txBody>
          <a:bodyPr/>
          <a:lstStyle/>
          <a:p>
            <a:r>
              <a:rPr lang="en-US" dirty="0" smtClean="0"/>
              <a:t>Overall Rating</a:t>
            </a:r>
            <a:endParaRPr lang="en-US" dirty="0"/>
          </a:p>
        </p:txBody>
      </p:sp>
    </p:spTree>
    <p:extLst>
      <p:ext uri="{BB962C8B-B14F-4D97-AF65-F5344CB8AC3E}">
        <p14:creationId xmlns:p14="http://schemas.microsoft.com/office/powerpoint/2010/main" val="42708968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077200" cy="5486400"/>
          </a:xfrm>
        </p:spPr>
        <p:txBody>
          <a:bodyPr>
            <a:normAutofit fontScale="85000" lnSpcReduction="20000"/>
          </a:bodyPr>
          <a:lstStyle/>
          <a:p>
            <a:pPr>
              <a:spcAft>
                <a:spcPts val="600"/>
              </a:spcAft>
            </a:pPr>
            <a:r>
              <a:rPr lang="en-US" dirty="0" smtClean="0">
                <a:solidFill>
                  <a:srgbClr val="FF0000"/>
                </a:solidFill>
              </a:rPr>
              <a:t>No later than school year 2015-2016, a district shall evaluate whether a teacher’s or administrat0r’s performance on the district’s standard for student learning data is exemplary, proficient, basic, or unsatisfactory. </a:t>
            </a:r>
          </a:p>
          <a:p>
            <a:pPr>
              <a:spcAft>
                <a:spcPts val="600"/>
              </a:spcAft>
            </a:pPr>
            <a:r>
              <a:rPr lang="en-US" dirty="0" smtClean="0">
                <a:solidFill>
                  <a:srgbClr val="FF0000"/>
                </a:solidFill>
              </a:rPr>
              <a:t>A district shall include student learning data in teacher and administrator evaluations according to the following schedule:</a:t>
            </a:r>
          </a:p>
          <a:p>
            <a:pPr lvl="1">
              <a:spcAft>
                <a:spcPts val="600"/>
              </a:spcAft>
            </a:pPr>
            <a:r>
              <a:rPr lang="en-US" dirty="0" smtClean="0">
                <a:solidFill>
                  <a:srgbClr val="FF0000"/>
                </a:solidFill>
              </a:rPr>
              <a:t>SY 2015-16 &amp; SY 2016-17, at least 20% of the teacher’s or administrator’s overall performance rating</a:t>
            </a:r>
          </a:p>
          <a:p>
            <a:pPr lvl="1">
              <a:spcAft>
                <a:spcPts val="600"/>
              </a:spcAft>
            </a:pPr>
            <a:r>
              <a:rPr lang="en-US" dirty="0" smtClean="0">
                <a:solidFill>
                  <a:srgbClr val="FF0000"/>
                </a:solidFill>
              </a:rPr>
              <a:t>SY 2017-18 at least 35% </a:t>
            </a:r>
            <a:r>
              <a:rPr lang="en-US" dirty="0">
                <a:solidFill>
                  <a:srgbClr val="FF0000"/>
                </a:solidFill>
              </a:rPr>
              <a:t>of the teacher’s or administrator’s overall performance </a:t>
            </a:r>
            <a:r>
              <a:rPr lang="en-US" dirty="0" smtClean="0">
                <a:solidFill>
                  <a:srgbClr val="FF0000"/>
                </a:solidFill>
              </a:rPr>
              <a:t>rating</a:t>
            </a:r>
          </a:p>
          <a:p>
            <a:pPr lvl="1">
              <a:spcAft>
                <a:spcPts val="600"/>
              </a:spcAft>
            </a:pPr>
            <a:r>
              <a:rPr lang="en-US" dirty="0" smtClean="0">
                <a:solidFill>
                  <a:srgbClr val="FF0000"/>
                </a:solidFill>
              </a:rPr>
              <a:t>SY 2018-19 and after, </a:t>
            </a:r>
            <a:r>
              <a:rPr lang="en-US" dirty="0">
                <a:solidFill>
                  <a:srgbClr val="FF0000"/>
                </a:solidFill>
              </a:rPr>
              <a:t>at least </a:t>
            </a:r>
            <a:r>
              <a:rPr lang="en-US" dirty="0" smtClean="0">
                <a:solidFill>
                  <a:srgbClr val="FF0000"/>
                </a:solidFill>
              </a:rPr>
              <a:t>50% </a:t>
            </a:r>
            <a:r>
              <a:rPr lang="en-US" dirty="0">
                <a:solidFill>
                  <a:srgbClr val="FF0000"/>
                </a:solidFill>
              </a:rPr>
              <a:t>of the teacher’s or administrator’s overall performance </a:t>
            </a:r>
            <a:r>
              <a:rPr lang="en-US" dirty="0" smtClean="0">
                <a:solidFill>
                  <a:srgbClr val="FF0000"/>
                </a:solidFill>
              </a:rPr>
              <a:t>rating </a:t>
            </a:r>
            <a:r>
              <a:rPr lang="en-US" sz="1800" dirty="0" smtClean="0">
                <a:solidFill>
                  <a:srgbClr val="FF0000"/>
                </a:solidFill>
              </a:rPr>
              <a:t>4 </a:t>
            </a:r>
            <a:r>
              <a:rPr lang="en-US" sz="1800" dirty="0">
                <a:solidFill>
                  <a:srgbClr val="FF0000"/>
                </a:solidFill>
              </a:rPr>
              <a:t>AAC 19.010(e)(2)</a:t>
            </a:r>
          </a:p>
          <a:p>
            <a:pPr lvl="1"/>
            <a:endParaRPr lang="en-US" dirty="0">
              <a:solidFill>
                <a:srgbClr val="FF0000"/>
              </a:solidFill>
            </a:endParaRPr>
          </a:p>
          <a:p>
            <a:pPr lvl="1"/>
            <a:endParaRPr lang="en-US" dirty="0">
              <a:solidFill>
                <a:srgbClr val="FF0000"/>
              </a:solidFill>
            </a:endParaRPr>
          </a:p>
        </p:txBody>
      </p:sp>
      <p:sp>
        <p:nvSpPr>
          <p:cNvPr id="3" name="Title 2"/>
          <p:cNvSpPr>
            <a:spLocks noGrp="1"/>
          </p:cNvSpPr>
          <p:nvPr>
            <p:ph type="title"/>
          </p:nvPr>
        </p:nvSpPr>
        <p:spPr/>
        <p:txBody>
          <a:bodyPr/>
          <a:lstStyle/>
          <a:p>
            <a:r>
              <a:rPr lang="en-US" dirty="0" smtClean="0"/>
              <a:t>Overall Rating</a:t>
            </a:r>
            <a:endParaRPr lang="en-US" dirty="0"/>
          </a:p>
        </p:txBody>
      </p:sp>
    </p:spTree>
    <p:extLst>
      <p:ext uri="{BB962C8B-B14F-4D97-AF65-F5344CB8AC3E}">
        <p14:creationId xmlns:p14="http://schemas.microsoft.com/office/powerpoint/2010/main" val="22008987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00200"/>
            <a:ext cx="8229600" cy="4800600"/>
          </a:xfrm>
        </p:spPr>
        <p:txBody>
          <a:bodyPr/>
          <a:lstStyle/>
          <a:p>
            <a:r>
              <a:rPr lang="en-US" dirty="0" smtClean="0">
                <a:solidFill>
                  <a:srgbClr val="FF0000"/>
                </a:solidFill>
              </a:rPr>
              <a:t>Beginning July 1, 2016, a district shall report to the department not later than July 10 of each calendar year the number and percentage of teachers, administrators and special service providers in the district at each of the performance levels at the end of the preceding school year.  </a:t>
            </a:r>
            <a:r>
              <a:rPr lang="en-US" sz="1800" dirty="0" smtClean="0">
                <a:solidFill>
                  <a:srgbClr val="FF0000"/>
                </a:solidFill>
              </a:rPr>
              <a:t>4 AAC 19.055</a:t>
            </a:r>
            <a:endParaRPr lang="en-US" sz="1800" dirty="0">
              <a:solidFill>
                <a:srgbClr val="FF0000"/>
              </a:solidFill>
            </a:endParaRPr>
          </a:p>
        </p:txBody>
      </p:sp>
      <p:sp>
        <p:nvSpPr>
          <p:cNvPr id="3" name="Title 2"/>
          <p:cNvSpPr>
            <a:spLocks noGrp="1"/>
          </p:cNvSpPr>
          <p:nvPr>
            <p:ph type="title"/>
          </p:nvPr>
        </p:nvSpPr>
        <p:spPr/>
        <p:txBody>
          <a:bodyPr/>
          <a:lstStyle/>
          <a:p>
            <a:r>
              <a:rPr lang="en-US" dirty="0" smtClean="0"/>
              <a:t>Reporting</a:t>
            </a:r>
            <a:endParaRPr lang="en-US" dirty="0"/>
          </a:p>
        </p:txBody>
      </p:sp>
    </p:spTree>
    <p:extLst>
      <p:ext uri="{BB962C8B-B14F-4D97-AF65-F5344CB8AC3E}">
        <p14:creationId xmlns:p14="http://schemas.microsoft.com/office/powerpoint/2010/main" val="1184258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3733800" cy="4419600"/>
          </a:xfrm>
        </p:spPr>
        <p:txBody>
          <a:bodyPr>
            <a:normAutofit fontScale="25000" lnSpcReduction="20000"/>
          </a:bodyPr>
          <a:lstStyle/>
          <a:p>
            <a:r>
              <a:rPr lang="en-US" sz="8000" dirty="0" smtClean="0"/>
              <a:t>1975 Chapter 19 Evaluation of Professional Employees</a:t>
            </a:r>
          </a:p>
          <a:p>
            <a:pPr marL="0" indent="0">
              <a:buNone/>
            </a:pPr>
            <a:endParaRPr lang="en-US" sz="8000" dirty="0" smtClean="0"/>
          </a:p>
          <a:p>
            <a:r>
              <a:rPr lang="en-US" sz="8000" dirty="0" smtClean="0"/>
              <a:t>1996 AS 14.20.149 Employee Evaluation</a:t>
            </a:r>
            <a:endParaRPr lang="en-US" sz="8000" dirty="0"/>
          </a:p>
          <a:p>
            <a:pPr marL="0" indent="0">
              <a:buNone/>
            </a:pPr>
            <a:endParaRPr lang="en-US" sz="8000" dirty="0" smtClean="0"/>
          </a:p>
          <a:p>
            <a:r>
              <a:rPr lang="en-US" sz="8000" dirty="0" smtClean="0"/>
              <a:t>2009 </a:t>
            </a:r>
            <a:r>
              <a:rPr lang="en-US" sz="8000" dirty="0"/>
              <a:t>Education Summit/Teacher Quality Working </a:t>
            </a:r>
            <a:r>
              <a:rPr lang="en-US" sz="8000" dirty="0" smtClean="0"/>
              <a:t>Group (TQWG)</a:t>
            </a:r>
            <a:endParaRPr lang="en-US" sz="8000" dirty="0"/>
          </a:p>
          <a:p>
            <a:pPr marL="109728" indent="0">
              <a:buNone/>
            </a:pPr>
            <a:endParaRPr lang="en-US" sz="8000" dirty="0"/>
          </a:p>
          <a:p>
            <a:r>
              <a:rPr lang="en-US" sz="8000" dirty="0"/>
              <a:t>State Fiscal Stabilization Fund (SFSF)  Assurances</a:t>
            </a:r>
          </a:p>
          <a:p>
            <a:pPr marL="0" indent="0">
              <a:buNone/>
            </a:pPr>
            <a:endParaRPr lang="en-US" sz="4000" dirty="0"/>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Background Information</a:t>
            </a:r>
            <a:endParaRPr lang="en-US" dirty="0"/>
          </a:p>
        </p:txBody>
      </p:sp>
      <p:sp>
        <p:nvSpPr>
          <p:cNvPr id="4" name="TextBox 3"/>
          <p:cNvSpPr txBox="1"/>
          <p:nvPr/>
        </p:nvSpPr>
        <p:spPr>
          <a:xfrm>
            <a:off x="4930349" y="2830800"/>
            <a:ext cx="3505200" cy="369332"/>
          </a:xfrm>
          <a:prstGeom prst="rect">
            <a:avLst/>
          </a:prstGeom>
          <a:noFill/>
        </p:spPr>
        <p:txBody>
          <a:bodyPr wrap="square" rtlCol="0">
            <a:spAutoFit/>
          </a:bodyPr>
          <a:lstStyle/>
          <a:p>
            <a:endParaRPr lang="en-US" dirty="0"/>
          </a:p>
        </p:txBody>
      </p:sp>
      <p:sp>
        <p:nvSpPr>
          <p:cNvPr id="8" name="Rectangle 7"/>
          <p:cNvSpPr/>
          <p:nvPr/>
        </p:nvSpPr>
        <p:spPr>
          <a:xfrm flipH="1">
            <a:off x="4495800" y="1612005"/>
            <a:ext cx="3524251" cy="2806922"/>
          </a:xfrm>
          <a:prstGeom prst="rect">
            <a:avLst/>
          </a:prstGeom>
        </p:spPr>
        <p:txBody>
          <a:bodyPr wrap="square">
            <a:spAutoFit/>
          </a:bodyPr>
          <a:lstStyle/>
          <a:p>
            <a:pPr marL="274320" lvl="0" indent="-274320">
              <a:lnSpc>
                <a:spcPct val="80000"/>
              </a:lnSpc>
              <a:spcBef>
                <a:spcPct val="20000"/>
              </a:spcBef>
              <a:buClr>
                <a:schemeClr val="accent1"/>
              </a:buClr>
              <a:buSzPct val="100000"/>
              <a:buFont typeface="Symbol" pitchFamily="18" charset="2"/>
              <a:buChar char=""/>
            </a:pPr>
            <a:r>
              <a:rPr lang="en-US" sz="2000" dirty="0">
                <a:solidFill>
                  <a:schemeClr val="tx2"/>
                </a:solidFill>
              </a:rPr>
              <a:t>Race to the Top/ESEA Reauthorization/School Improvement Grants (SIG)</a:t>
            </a:r>
          </a:p>
          <a:p>
            <a:pPr marL="274320" lvl="0" indent="-274320">
              <a:lnSpc>
                <a:spcPct val="80000"/>
              </a:lnSpc>
              <a:spcBef>
                <a:spcPct val="20000"/>
              </a:spcBef>
              <a:buClr>
                <a:schemeClr val="accent1"/>
              </a:buClr>
              <a:buSzPct val="100000"/>
              <a:buFont typeface="Symbol" pitchFamily="18" charset="2"/>
              <a:buChar char=""/>
            </a:pPr>
            <a:endParaRPr lang="en-US" sz="2000" dirty="0">
              <a:solidFill>
                <a:schemeClr val="tx2"/>
              </a:solidFill>
            </a:endParaRPr>
          </a:p>
          <a:p>
            <a:pPr marL="274320" lvl="0" indent="-274320">
              <a:lnSpc>
                <a:spcPct val="80000"/>
              </a:lnSpc>
              <a:spcBef>
                <a:spcPct val="20000"/>
              </a:spcBef>
              <a:buClr>
                <a:schemeClr val="accent1"/>
              </a:buClr>
              <a:buSzPct val="100000"/>
              <a:buFont typeface="Symbol" pitchFamily="18" charset="2"/>
              <a:buChar char=""/>
            </a:pPr>
            <a:r>
              <a:rPr lang="en-US" sz="2000" dirty="0">
                <a:solidFill>
                  <a:schemeClr val="tx2"/>
                </a:solidFill>
              </a:rPr>
              <a:t>ESEA Flexibility Waiver application</a:t>
            </a:r>
          </a:p>
          <a:p>
            <a:pPr marL="274320" lvl="0" indent="-274320">
              <a:lnSpc>
                <a:spcPct val="80000"/>
              </a:lnSpc>
              <a:spcBef>
                <a:spcPct val="20000"/>
              </a:spcBef>
              <a:buClr>
                <a:schemeClr val="accent1"/>
              </a:buClr>
              <a:buSzPct val="100000"/>
              <a:buFont typeface="Symbol" pitchFamily="18" charset="2"/>
              <a:buChar char=""/>
            </a:pPr>
            <a:endParaRPr lang="en-US" sz="2000" dirty="0">
              <a:solidFill>
                <a:schemeClr val="tx2"/>
              </a:solidFill>
            </a:endParaRPr>
          </a:p>
          <a:p>
            <a:pPr marL="274320" lvl="0" indent="-274320">
              <a:lnSpc>
                <a:spcPct val="80000"/>
              </a:lnSpc>
              <a:spcBef>
                <a:spcPct val="20000"/>
              </a:spcBef>
              <a:buClr>
                <a:schemeClr val="accent1"/>
              </a:buClr>
              <a:buSzPct val="100000"/>
              <a:buFont typeface="Symbol" pitchFamily="18" charset="2"/>
              <a:buChar char=""/>
            </a:pPr>
            <a:r>
              <a:rPr lang="en-US" sz="2000" dirty="0">
                <a:solidFill>
                  <a:schemeClr val="tx2"/>
                </a:solidFill>
              </a:rPr>
              <a:t>2012  Alaska State School Board revised evaluation regulations</a:t>
            </a:r>
          </a:p>
        </p:txBody>
      </p:sp>
    </p:spTree>
    <p:extLst>
      <p:ext uri="{BB962C8B-B14F-4D97-AF65-F5344CB8AC3E}">
        <p14:creationId xmlns:p14="http://schemas.microsoft.com/office/powerpoint/2010/main" val="9665579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Information provided to a district under the district’s certificated employee evaluation system concerning the performance of an individual being evaluated is not a public record and is not subject to disclosure under AS 40.25 AS 14.20.149 (h) </a:t>
            </a:r>
          </a:p>
          <a:p>
            <a:endParaRPr lang="en-US" dirty="0" smtClean="0"/>
          </a:p>
          <a:p>
            <a:r>
              <a:rPr lang="en-US" dirty="0" smtClean="0">
                <a:solidFill>
                  <a:srgbClr val="FF0000"/>
                </a:solidFill>
              </a:rPr>
              <a:t>A district shall adopt procedures that protect the confidentiality of the evaluation documents; and allow supervisory personnel appropriate access to the evaluation documents 4 AAC 19. 040</a:t>
            </a:r>
            <a:endParaRPr lang="en-US" dirty="0">
              <a:solidFill>
                <a:srgbClr val="FF0000"/>
              </a:solidFill>
            </a:endParaRPr>
          </a:p>
        </p:txBody>
      </p:sp>
      <p:sp>
        <p:nvSpPr>
          <p:cNvPr id="3" name="Title 2"/>
          <p:cNvSpPr>
            <a:spLocks noGrp="1"/>
          </p:cNvSpPr>
          <p:nvPr>
            <p:ph type="title"/>
          </p:nvPr>
        </p:nvSpPr>
        <p:spPr/>
        <p:txBody>
          <a:bodyPr/>
          <a:lstStyle/>
          <a:p>
            <a:r>
              <a:rPr lang="en-US" dirty="0" smtClean="0"/>
              <a:t>Confidentiality</a:t>
            </a:r>
            <a:endParaRPr lang="en-US" dirty="0"/>
          </a:p>
        </p:txBody>
      </p:sp>
    </p:spTree>
    <p:extLst>
      <p:ext uri="{BB962C8B-B14F-4D97-AF65-F5344CB8AC3E}">
        <p14:creationId xmlns:p14="http://schemas.microsoft.com/office/powerpoint/2010/main" val="6980369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549911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Educator Evaluation</a:t>
            </a:r>
            <a:endParaRPr lang="en-US" dirty="0"/>
          </a:p>
        </p:txBody>
      </p:sp>
      <p:sp>
        <p:nvSpPr>
          <p:cNvPr id="3" name="Content Placeholder 2"/>
          <p:cNvSpPr>
            <a:spLocks noGrp="1"/>
          </p:cNvSpPr>
          <p:nvPr>
            <p:ph sz="quarter" idx="4294967295"/>
          </p:nvPr>
        </p:nvSpPr>
        <p:spPr>
          <a:xfrm>
            <a:off x="457200" y="1600200"/>
            <a:ext cx="3352800" cy="4724400"/>
          </a:xfrm>
          <a:prstGeom prst="rect">
            <a:avLst/>
          </a:prstGeom>
        </p:spPr>
        <p:txBody>
          <a:bodyPr/>
          <a:lstStyle/>
          <a:p>
            <a:r>
              <a:rPr lang="en-US" b="1" dirty="0" smtClean="0"/>
              <a:t>Statutes </a:t>
            </a:r>
            <a:r>
              <a:rPr lang="en-US" dirty="0" smtClean="0"/>
              <a:t>indicate that</a:t>
            </a:r>
            <a:r>
              <a:rPr lang="en-US" dirty="0"/>
              <a:t> </a:t>
            </a:r>
            <a:r>
              <a:rPr lang="en-US" dirty="0" smtClean="0"/>
              <a:t>evaluation</a:t>
            </a:r>
            <a:r>
              <a:rPr lang="en-US" dirty="0"/>
              <a:t> </a:t>
            </a:r>
            <a:r>
              <a:rPr lang="en-US" dirty="0" smtClean="0"/>
              <a:t>and improvement of performance are the focus educator evaluation </a:t>
            </a:r>
            <a:r>
              <a:rPr lang="en-US" sz="1600" dirty="0" smtClean="0"/>
              <a:t>AS14.20.149(a)</a:t>
            </a:r>
            <a:endParaRPr lang="en-US" sz="1600" dirty="0"/>
          </a:p>
        </p:txBody>
      </p:sp>
      <p:sp>
        <p:nvSpPr>
          <p:cNvPr id="4" name="Content Placeholder 3"/>
          <p:cNvSpPr>
            <a:spLocks noGrp="1"/>
          </p:cNvSpPr>
          <p:nvPr>
            <p:ph sz="quarter" idx="4294967295"/>
          </p:nvPr>
        </p:nvSpPr>
        <p:spPr>
          <a:xfrm>
            <a:off x="3657600" y="1676400"/>
            <a:ext cx="4343400" cy="4114800"/>
          </a:xfrm>
          <a:prstGeom prst="rect">
            <a:avLst/>
          </a:prstGeom>
        </p:spPr>
        <p:txBody>
          <a:bodyPr>
            <a:normAutofit fontScale="85000" lnSpcReduction="20000"/>
          </a:bodyPr>
          <a:lstStyle/>
          <a:p>
            <a:r>
              <a:rPr lang="en-US" b="1" dirty="0" smtClean="0">
                <a:solidFill>
                  <a:srgbClr val="00B0F0"/>
                </a:solidFill>
              </a:rPr>
              <a:t>Regulations </a:t>
            </a:r>
            <a:r>
              <a:rPr lang="en-US" dirty="0" smtClean="0">
                <a:solidFill>
                  <a:srgbClr val="00B0F0"/>
                </a:solidFill>
              </a:rPr>
              <a:t>indicate that  an evaluation must provide information and analysis that:</a:t>
            </a:r>
          </a:p>
          <a:p>
            <a:pPr lvl="1"/>
            <a:r>
              <a:rPr lang="en-US" dirty="0" smtClean="0">
                <a:solidFill>
                  <a:srgbClr val="FF0000"/>
                </a:solidFill>
              </a:rPr>
              <a:t>Help the educator grow professionally</a:t>
            </a:r>
          </a:p>
          <a:p>
            <a:pPr lvl="1"/>
            <a:r>
              <a:rPr lang="en-US" dirty="0" smtClean="0">
                <a:solidFill>
                  <a:srgbClr val="00B0F0"/>
                </a:solidFill>
              </a:rPr>
              <a:t>Improve the effectiveness of instruction</a:t>
            </a:r>
          </a:p>
          <a:p>
            <a:pPr lvl="1"/>
            <a:r>
              <a:rPr lang="en-US" dirty="0" smtClean="0">
                <a:solidFill>
                  <a:srgbClr val="00B0F0"/>
                </a:solidFill>
              </a:rPr>
              <a:t>Relate to the future employment of the educator </a:t>
            </a:r>
          </a:p>
          <a:p>
            <a:pPr marL="581343" lvl="2" indent="0">
              <a:buNone/>
            </a:pPr>
            <a:r>
              <a:rPr lang="en-US" sz="1400" dirty="0" smtClean="0">
                <a:solidFill>
                  <a:srgbClr val="00B0F0"/>
                </a:solidFill>
              </a:rPr>
              <a:t>4 AAC 19.010(a)</a:t>
            </a:r>
            <a:endParaRPr lang="en-US" sz="1400" dirty="0">
              <a:solidFill>
                <a:srgbClr val="00B0F0"/>
              </a:solidFill>
            </a:endParaRPr>
          </a:p>
        </p:txBody>
      </p:sp>
    </p:spTree>
    <p:extLst>
      <p:ext uri="{BB962C8B-B14F-4D97-AF65-F5344CB8AC3E}">
        <p14:creationId xmlns:p14="http://schemas.microsoft.com/office/powerpoint/2010/main" val="4199879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District Evaluation System Development</a:t>
            </a:r>
            <a:endParaRPr lang="en-US" dirty="0"/>
          </a:p>
        </p:txBody>
      </p:sp>
      <p:sp>
        <p:nvSpPr>
          <p:cNvPr id="3" name="Content Placeholder 2"/>
          <p:cNvSpPr>
            <a:spLocks noGrp="1"/>
          </p:cNvSpPr>
          <p:nvPr>
            <p:ph sz="quarter" idx="4294967295"/>
          </p:nvPr>
        </p:nvSpPr>
        <p:spPr>
          <a:xfrm>
            <a:off x="228600" y="1600200"/>
            <a:ext cx="4114800" cy="4724400"/>
          </a:xfrm>
          <a:prstGeom prst="rect">
            <a:avLst/>
          </a:prstGeom>
        </p:spPr>
        <p:txBody>
          <a:bodyPr/>
          <a:lstStyle/>
          <a:p>
            <a:r>
              <a:rPr lang="en-US" b="1" dirty="0" smtClean="0"/>
              <a:t>Statutes</a:t>
            </a:r>
            <a:r>
              <a:rPr lang="en-US" dirty="0" smtClean="0"/>
              <a:t> require that during the design </a:t>
            </a:r>
            <a:r>
              <a:rPr lang="en-US" dirty="0"/>
              <a:t>and periodic review of the evaluation </a:t>
            </a:r>
            <a:r>
              <a:rPr lang="en-US" dirty="0" smtClean="0"/>
              <a:t>system, a district </a:t>
            </a:r>
            <a:r>
              <a:rPr lang="en-US" dirty="0"/>
              <a:t>must consider information from all stakeholders</a:t>
            </a:r>
            <a:r>
              <a:rPr lang="en-US" dirty="0" smtClean="0"/>
              <a:t>. </a:t>
            </a:r>
            <a:r>
              <a:rPr lang="en-US" sz="1600" dirty="0" smtClean="0"/>
              <a:t>AS 14.20.149(a)</a:t>
            </a:r>
          </a:p>
          <a:p>
            <a:endParaRPr lang="en-US" dirty="0"/>
          </a:p>
        </p:txBody>
      </p:sp>
      <p:sp>
        <p:nvSpPr>
          <p:cNvPr id="4" name="Content Placeholder 3"/>
          <p:cNvSpPr>
            <a:spLocks noGrp="1"/>
          </p:cNvSpPr>
          <p:nvPr>
            <p:ph sz="quarter" idx="4294967295"/>
          </p:nvPr>
        </p:nvSpPr>
        <p:spPr>
          <a:xfrm>
            <a:off x="4267200" y="1676400"/>
            <a:ext cx="3962400" cy="4724400"/>
          </a:xfrm>
          <a:prstGeom prst="rect">
            <a:avLst/>
          </a:prstGeom>
        </p:spPr>
        <p:txBody>
          <a:bodyPr/>
          <a:lstStyle/>
          <a:p>
            <a:r>
              <a:rPr lang="en-US" b="1" dirty="0" smtClean="0">
                <a:solidFill>
                  <a:srgbClr val="FF0000"/>
                </a:solidFill>
              </a:rPr>
              <a:t>Regulations </a:t>
            </a:r>
            <a:r>
              <a:rPr lang="en-US" dirty="0" smtClean="0">
                <a:solidFill>
                  <a:srgbClr val="FF0000"/>
                </a:solidFill>
              </a:rPr>
              <a:t>require that a district confers with the educators subject to the evaluation to establish standards for and select measures of student learning. </a:t>
            </a:r>
          </a:p>
          <a:p>
            <a:pPr marL="301943" lvl="1" indent="0">
              <a:buNone/>
            </a:pPr>
            <a:r>
              <a:rPr lang="en-US" sz="1600" dirty="0" smtClean="0">
                <a:solidFill>
                  <a:srgbClr val="FF0000"/>
                </a:solidFill>
              </a:rPr>
              <a:t>4 AAC 04.205 (e)(1)</a:t>
            </a:r>
            <a:endParaRPr lang="en-US" sz="1600" dirty="0">
              <a:solidFill>
                <a:srgbClr val="FF0000"/>
              </a:solidFill>
            </a:endParaRPr>
          </a:p>
        </p:txBody>
      </p:sp>
    </p:spTree>
    <p:extLst>
      <p:ext uri="{BB962C8B-B14F-4D97-AF65-F5344CB8AC3E}">
        <p14:creationId xmlns:p14="http://schemas.microsoft.com/office/powerpoint/2010/main" val="256331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District Evaluation System Development</a:t>
            </a:r>
            <a:endParaRPr lang="en-US" dirty="0"/>
          </a:p>
        </p:txBody>
      </p:sp>
      <p:sp>
        <p:nvSpPr>
          <p:cNvPr id="4" name="Content Placeholder 3"/>
          <p:cNvSpPr>
            <a:spLocks noGrp="1"/>
          </p:cNvSpPr>
          <p:nvPr>
            <p:ph sz="quarter" idx="4294967295"/>
          </p:nvPr>
        </p:nvSpPr>
        <p:spPr>
          <a:xfrm>
            <a:off x="457200" y="1524000"/>
            <a:ext cx="7467600" cy="4724400"/>
          </a:xfrm>
          <a:prstGeom prst="rect">
            <a:avLst/>
          </a:prstGeom>
        </p:spPr>
        <p:txBody>
          <a:bodyPr>
            <a:normAutofit fontScale="85000" lnSpcReduction="10000"/>
          </a:bodyPr>
          <a:lstStyle/>
          <a:p>
            <a:r>
              <a:rPr lang="en-US" dirty="0" smtClean="0">
                <a:solidFill>
                  <a:srgbClr val="00B0F0"/>
                </a:solidFill>
              </a:rPr>
              <a:t>A district shall make a copy of a form, template, or checklist that the district uses in the evaluation of certificated employees available to the public, including posting the form, template, or checklist on the district’s website.</a:t>
            </a:r>
          </a:p>
          <a:p>
            <a:endParaRPr lang="en-US" sz="1000" dirty="0" smtClean="0">
              <a:solidFill>
                <a:srgbClr val="00B0F0"/>
              </a:solidFill>
            </a:endParaRPr>
          </a:p>
          <a:p>
            <a:r>
              <a:rPr lang="en-US" dirty="0" smtClean="0">
                <a:solidFill>
                  <a:srgbClr val="00B0F0"/>
                </a:solidFill>
              </a:rPr>
              <a:t>The posting shall make clear how the district has considered information from students, parents, community members, classroom teachers, affected bargaining units, and administrators in the design of the district’s certificated employee evaluation system. </a:t>
            </a:r>
            <a:r>
              <a:rPr lang="en-US" sz="1600" dirty="0" smtClean="0">
                <a:solidFill>
                  <a:srgbClr val="00B0F0"/>
                </a:solidFill>
              </a:rPr>
              <a:t>4 AAC 19.015</a:t>
            </a:r>
            <a:endParaRPr lang="en-US" dirty="0">
              <a:solidFill>
                <a:srgbClr val="00B0F0"/>
              </a:solidFill>
            </a:endParaRPr>
          </a:p>
        </p:txBody>
      </p:sp>
    </p:spTree>
    <p:extLst>
      <p:ext uri="{BB962C8B-B14F-4D97-AF65-F5344CB8AC3E}">
        <p14:creationId xmlns:p14="http://schemas.microsoft.com/office/powerpoint/2010/main" val="2522968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Components</a:t>
            </a:r>
          </a:p>
        </p:txBody>
      </p:sp>
      <p:sp>
        <p:nvSpPr>
          <p:cNvPr id="3" name="Content Placeholder 2"/>
          <p:cNvSpPr>
            <a:spLocks noGrp="1"/>
          </p:cNvSpPr>
          <p:nvPr>
            <p:ph idx="1"/>
          </p:nvPr>
        </p:nvSpPr>
        <p:spPr/>
        <p:txBody>
          <a:bodyPr>
            <a:normAutofit fontScale="92500" lnSpcReduction="10000"/>
          </a:bodyPr>
          <a:lstStyle/>
          <a:p>
            <a:pPr marL="742950" lvl="1" indent="-285750">
              <a:lnSpc>
                <a:spcPct val="150000"/>
              </a:lnSpc>
            </a:pPr>
            <a:r>
              <a:rPr lang="en-US" sz="3200" dirty="0"/>
              <a:t>Standards</a:t>
            </a:r>
          </a:p>
          <a:p>
            <a:pPr marL="742950" lvl="1" indent="-285750">
              <a:lnSpc>
                <a:spcPct val="150000"/>
              </a:lnSpc>
            </a:pPr>
            <a:r>
              <a:rPr lang="en-US" sz="3200" dirty="0"/>
              <a:t>Evaluation Procedures</a:t>
            </a:r>
          </a:p>
          <a:p>
            <a:pPr marL="742950" lvl="1" indent="-285750">
              <a:lnSpc>
                <a:spcPct val="150000"/>
              </a:lnSpc>
            </a:pPr>
            <a:r>
              <a:rPr lang="en-US" sz="3200" dirty="0"/>
              <a:t>Data Sources</a:t>
            </a:r>
          </a:p>
          <a:p>
            <a:pPr marL="742950" lvl="1" indent="-285750">
              <a:lnSpc>
                <a:spcPct val="150000"/>
              </a:lnSpc>
            </a:pPr>
            <a:r>
              <a:rPr lang="en-US" sz="3200" dirty="0"/>
              <a:t>Plan for Improvement</a:t>
            </a:r>
          </a:p>
          <a:p>
            <a:pPr marL="742950" lvl="1" indent="-285750">
              <a:lnSpc>
                <a:spcPct val="150000"/>
              </a:lnSpc>
            </a:pPr>
            <a:r>
              <a:rPr lang="en-US" sz="3200" dirty="0"/>
              <a:t>Plan for Professional Growth</a:t>
            </a:r>
          </a:p>
          <a:p>
            <a:pPr marL="742950" lvl="1" indent="-285750">
              <a:lnSpc>
                <a:spcPct val="150000"/>
              </a:lnSpc>
            </a:pPr>
            <a:r>
              <a:rPr lang="en-US" sz="3200" dirty="0"/>
              <a:t>Training </a:t>
            </a:r>
          </a:p>
        </p:txBody>
      </p:sp>
      <p:sp>
        <p:nvSpPr>
          <p:cNvPr id="4" name="Slide Number Placeholder 3"/>
          <p:cNvSpPr>
            <a:spLocks noGrp="1"/>
          </p:cNvSpPr>
          <p:nvPr>
            <p:ph type="sldNum" sz="quarter" idx="12"/>
          </p:nvPr>
        </p:nvSpPr>
        <p:spPr/>
        <p:txBody>
          <a:bodyPr/>
          <a:lstStyle/>
          <a:p>
            <a:fld id="{4ED67006-1A92-45A0-AF77-9F345FC87D7C}" type="slidenum">
              <a:rPr lang="en-US" smtClean="0"/>
              <a:t>8</a:t>
            </a:fld>
            <a:endParaRPr lang="en-US"/>
          </a:p>
        </p:txBody>
      </p:sp>
    </p:spTree>
    <p:extLst>
      <p:ext uri="{BB962C8B-B14F-4D97-AF65-F5344CB8AC3E}">
        <p14:creationId xmlns:p14="http://schemas.microsoft.com/office/powerpoint/2010/main" val="3675017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solidFill>
                  <a:srgbClr val="00B0F0"/>
                </a:solidFill>
              </a:rPr>
              <a:t>Content – A “should” statement describing a desirable trait</a:t>
            </a:r>
          </a:p>
          <a:p>
            <a:endParaRPr lang="en-US" dirty="0">
              <a:solidFill>
                <a:srgbClr val="00B0F0"/>
              </a:solidFill>
            </a:endParaRPr>
          </a:p>
          <a:p>
            <a:r>
              <a:rPr lang="en-US" dirty="0" smtClean="0">
                <a:solidFill>
                  <a:srgbClr val="00B0F0"/>
                </a:solidFill>
              </a:rPr>
              <a:t>Performance – Actions or activities which reflect attainment of the trait </a:t>
            </a:r>
            <a:r>
              <a:rPr lang="en-US" sz="1200" dirty="0" smtClean="0">
                <a:solidFill>
                  <a:srgbClr val="00B0F0"/>
                </a:solidFill>
              </a:rPr>
              <a:t>(Evaluation Handbook for Professional Alaska Educators)</a:t>
            </a:r>
          </a:p>
          <a:p>
            <a:endParaRPr lang="en-US" dirty="0"/>
          </a:p>
          <a:p>
            <a:r>
              <a:rPr lang="en-US" dirty="0" smtClean="0">
                <a:solidFill>
                  <a:srgbClr val="FF0000"/>
                </a:solidFill>
              </a:rPr>
              <a:t>Levels of Performance – Exemplary, Proficient, Basic, or Unsatisfactory– Statement describing the degree of attainment of the performance standard. </a:t>
            </a:r>
            <a:r>
              <a:rPr lang="en-US" sz="1800" dirty="0" smtClean="0">
                <a:solidFill>
                  <a:srgbClr val="FF0000"/>
                </a:solidFill>
              </a:rPr>
              <a:t>4 AAC 19.010</a:t>
            </a:r>
            <a:endParaRPr lang="en-US" dirty="0" smtClean="0">
              <a:solidFill>
                <a:srgbClr val="FF0000"/>
              </a:solidFill>
            </a:endParaRPr>
          </a:p>
          <a:p>
            <a:pPr marL="301943" lvl="1" indent="0">
              <a:buNone/>
            </a:pPr>
            <a:endParaRPr lang="en-US" dirty="0"/>
          </a:p>
        </p:txBody>
      </p:sp>
      <p:sp>
        <p:nvSpPr>
          <p:cNvPr id="3" name="Title 2"/>
          <p:cNvSpPr>
            <a:spLocks noGrp="1"/>
          </p:cNvSpPr>
          <p:nvPr>
            <p:ph type="title"/>
          </p:nvPr>
        </p:nvSpPr>
        <p:spPr/>
        <p:txBody>
          <a:bodyPr/>
          <a:lstStyle/>
          <a:p>
            <a:r>
              <a:rPr lang="en-US" dirty="0" smtClean="0">
                <a:solidFill>
                  <a:schemeClr val="tx1"/>
                </a:solidFill>
              </a:rPr>
              <a:t>Standards</a:t>
            </a:r>
            <a:endParaRPr lang="en-US" dirty="0">
              <a:solidFill>
                <a:schemeClr val="tx1"/>
              </a:solidFill>
            </a:endParaRPr>
          </a:p>
        </p:txBody>
      </p:sp>
    </p:spTree>
    <p:extLst>
      <p:ext uri="{BB962C8B-B14F-4D97-AF65-F5344CB8AC3E}">
        <p14:creationId xmlns:p14="http://schemas.microsoft.com/office/powerpoint/2010/main" val="527038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3G Power Point mast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2038</TotalTime>
  <Words>2863</Words>
  <Application>Microsoft Office PowerPoint</Application>
  <PresentationFormat>On-screen Show (4:3)</PresentationFormat>
  <Paragraphs>286</Paragraphs>
  <Slides>41</Slides>
  <Notes>26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Alaska Educator Evaluation: Statutory &amp; Regulatory Requirements</vt:lpstr>
      <vt:lpstr>Overview</vt:lpstr>
      <vt:lpstr>Background Information</vt:lpstr>
      <vt:lpstr>Purpose of Educator Evaluation</vt:lpstr>
      <vt:lpstr>District Evaluation System Development</vt:lpstr>
      <vt:lpstr>District Evaluation System Development</vt:lpstr>
      <vt:lpstr>System Components</vt:lpstr>
      <vt:lpstr>Standards</vt:lpstr>
      <vt:lpstr> Content &amp; Performance Standards </vt:lpstr>
      <vt:lpstr>Content Standards for  Teacher Evaluation</vt:lpstr>
      <vt:lpstr>Content Standards for  Administrator Evaluation</vt:lpstr>
      <vt:lpstr>Content Standards for  Special Service Provider Evaluation</vt:lpstr>
      <vt:lpstr>Cultural Standards for Educator Evaluation</vt:lpstr>
      <vt:lpstr>Performance Standards</vt:lpstr>
      <vt:lpstr>Performance Standards </vt:lpstr>
      <vt:lpstr>Standards for Student Learning </vt:lpstr>
      <vt:lpstr>Evaluation Procedures </vt:lpstr>
      <vt:lpstr>Evaluation Procedures</vt:lpstr>
      <vt:lpstr>Evaluation Procedures</vt:lpstr>
      <vt:lpstr>Evaluation Procedures</vt:lpstr>
      <vt:lpstr>Evaluation Procedures</vt:lpstr>
      <vt:lpstr>Data Sources</vt:lpstr>
      <vt:lpstr>Data Sources</vt:lpstr>
      <vt:lpstr>Student Learning Data</vt:lpstr>
      <vt:lpstr>Student Learning Data</vt:lpstr>
      <vt:lpstr>Statewide Testing Data</vt:lpstr>
      <vt:lpstr>Data Sources</vt:lpstr>
      <vt:lpstr>Plan for Improvement</vt:lpstr>
      <vt:lpstr>Plan of Improvement</vt:lpstr>
      <vt:lpstr>Plan of Improvement</vt:lpstr>
      <vt:lpstr>Plan of Professional Growth</vt:lpstr>
      <vt:lpstr>Plan of Professional Growth</vt:lpstr>
      <vt:lpstr>Plan for Professional Growth</vt:lpstr>
      <vt:lpstr>Training</vt:lpstr>
      <vt:lpstr>Overall Rating, Reporting &amp; Confidentiality</vt:lpstr>
      <vt:lpstr>Overall Rating</vt:lpstr>
      <vt:lpstr>Overall Rating</vt:lpstr>
      <vt:lpstr>Reporting</vt:lpstr>
      <vt:lpstr>Confidentiality</vt:lpstr>
      <vt:lpstr>Questions?</vt:lpstr>
    </vt:vector>
  </TitlesOfParts>
  <Company>Dept. of Education and Early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Riddle, Deborah A</dc:creator>
  <cp:lastModifiedBy>Meredith, Sondra L (EED)</cp:lastModifiedBy>
  <cp:revision>144</cp:revision>
  <cp:lastPrinted>2013-07-22T16:32:14Z</cp:lastPrinted>
  <dcterms:created xsi:type="dcterms:W3CDTF">2013-07-02T21:15:33Z</dcterms:created>
  <dcterms:modified xsi:type="dcterms:W3CDTF">2013-08-13T20:39:45Z</dcterms:modified>
</cp:coreProperties>
</file>