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0" r:id="rId3"/>
    <p:sldId id="257" r:id="rId4"/>
    <p:sldId id="301" r:id="rId5"/>
    <p:sldId id="264" r:id="rId6"/>
    <p:sldId id="265" r:id="rId7"/>
    <p:sldId id="300" r:id="rId8"/>
    <p:sldId id="266" r:id="rId9"/>
    <p:sldId id="268" r:id="rId10"/>
    <p:sldId id="269" r:id="rId11"/>
    <p:sldId id="270" r:id="rId12"/>
    <p:sldId id="267" r:id="rId13"/>
    <p:sldId id="262" r:id="rId14"/>
    <p:sldId id="263" r:id="rId15"/>
    <p:sldId id="303" r:id="rId16"/>
    <p:sldId id="271" r:id="rId17"/>
    <p:sldId id="272" r:id="rId18"/>
    <p:sldId id="273" r:id="rId19"/>
    <p:sldId id="275" r:id="rId20"/>
    <p:sldId id="302" r:id="rId21"/>
    <p:sldId id="276" r:id="rId22"/>
    <p:sldId id="274" r:id="rId23"/>
    <p:sldId id="277" r:id="rId24"/>
    <p:sldId id="280" r:id="rId25"/>
    <p:sldId id="304" r:id="rId26"/>
    <p:sldId id="284" r:id="rId27"/>
    <p:sldId id="299" r:id="rId28"/>
    <p:sldId id="285" r:id="rId29"/>
    <p:sldId id="283" r:id="rId30"/>
    <p:sldId id="281" r:id="rId31"/>
    <p:sldId id="282" r:id="rId32"/>
    <p:sldId id="286" r:id="rId33"/>
    <p:sldId id="287" r:id="rId34"/>
    <p:sldId id="289" r:id="rId35"/>
    <p:sldId id="290" r:id="rId36"/>
    <p:sldId id="288" r:id="rId37"/>
    <p:sldId id="291" r:id="rId38"/>
    <p:sldId id="292" r:id="rId39"/>
    <p:sldId id="294" r:id="rId40"/>
    <p:sldId id="295" r:id="rId41"/>
    <p:sldId id="293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55" autoAdjust="0"/>
  </p:normalViewPr>
  <p:slideViewPr>
    <p:cSldViewPr>
      <p:cViewPr>
        <p:scale>
          <a:sx n="90" d="100"/>
          <a:sy n="90" d="100"/>
        </p:scale>
        <p:origin x="-160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8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B38B52-5C51-4566-A331-BB58B006CF52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10D6CB-A7AB-4943-9A68-0EE00A4A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0BC2EB-752F-4593-8DD4-03AE9C06177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A93212-7EFE-4159-8925-A244278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4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93212-7EFE-4159-8925-A244278249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8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594E-71AA-4469-9BD1-7349B749090C}" type="datetime1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6DF8-B1EA-4E43-949A-870E38FFB332}" type="datetime1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992E-6E8D-447A-B862-51F12BFFB6AD}" type="datetime1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A2A0-DC34-45E2-A780-F794DD224BCF}" type="datetime1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AD60-455C-4308-BAF2-EBE31CC01D02}" type="datetime1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6F2-9D78-49F5-8911-ECA9D2BD9502}" type="datetime1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D601-02AB-4087-B26A-3F5D99156573}" type="datetime1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122-AEF5-4590-B4D5-231BEDE008CD}" type="datetime1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E3E2-2D09-4621-BA75-D7446E8BC281}" type="datetime1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F80E-997A-45FD-85DE-1EC32E6F9016}" type="datetime1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65C-61C6-47C9-8FFD-541E487ED99A}" type="datetime1">
              <a:rPr lang="en-US" smtClean="0"/>
              <a:t>5/21/2013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8F394ED-C83B-48CE-BD27-1442A7AEAE5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86BE61-A687-463D-80DE-059283F9458A}" type="datetime1">
              <a:rPr lang="en-US" smtClean="0"/>
              <a:t>5/21/2013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mccauley@alaska.gov" TargetMode="External"/><Relationship Id="rId2" Type="http://schemas.openxmlformats.org/officeDocument/2006/relationships/hyperlink" Target="http://education.alaska.gov/nclb/ese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ul.prussing@alaska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829761"/>
          </a:xfrm>
        </p:spPr>
        <p:txBody>
          <a:bodyPr/>
          <a:lstStyle/>
          <a:p>
            <a:r>
              <a:rPr lang="en-US" sz="4800" dirty="0" smtClean="0"/>
              <a:t>Alaska’s New </a:t>
            </a:r>
            <a:r>
              <a:rPr lang="en-US" sz="4800" dirty="0" smtClean="0"/>
              <a:t>Accountability </a:t>
            </a:r>
            <a:r>
              <a:rPr lang="en-US" sz="4800" dirty="0" smtClean="0"/>
              <a:t>System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Approved under Principle 2 of the ESEA Flexibility Waiver</a:t>
            </a:r>
          </a:p>
          <a:p>
            <a:r>
              <a:rPr lang="en-US" sz="3200" b="1" dirty="0" smtClean="0"/>
              <a:t>May, 2013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Alaska Department of Education &amp; Early Development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higher of 4-year or 5-year cohort rate (required graduation rate formula)</a:t>
            </a:r>
          </a:p>
          <a:p>
            <a:pPr lvl="1"/>
            <a:r>
              <a:rPr lang="en-US" sz="2000" dirty="0" smtClean="0"/>
              <a:t>Small schools may aggregate cohort over several years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45512"/>
              </p:ext>
            </p:extLst>
          </p:nvPr>
        </p:nvGraphicFramePr>
        <p:xfrm>
          <a:off x="1371600" y="2743200"/>
          <a:ext cx="6248400" cy="3581406"/>
        </p:xfrm>
        <a:graphic>
          <a:graphicData uri="http://schemas.openxmlformats.org/drawingml/2006/table">
            <a:tbl>
              <a:tblPr firstRow="1" firstCol="1" bandRow="1"/>
              <a:tblGrid>
                <a:gridCol w="2372064"/>
                <a:gridCol w="2324652"/>
                <a:gridCol w="1551684"/>
              </a:tblGrid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year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year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indent="38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90-97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93-97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85-89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89-92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80-84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85-88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80-84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60-69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60-69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Below 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Below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4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&amp; Career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Points earned for each WorkKeys certificate level or ACT or SAT score as </a:t>
            </a:r>
            <a:r>
              <a:rPr lang="en-US" dirty="0" smtClean="0"/>
              <a:t>shown</a:t>
            </a:r>
          </a:p>
          <a:p>
            <a:pPr lvl="1"/>
            <a:r>
              <a:rPr lang="en-US" dirty="0" smtClean="0"/>
              <a:t>Align with APS scholarship levels</a:t>
            </a:r>
            <a:endParaRPr lang="en-US" dirty="0"/>
          </a:p>
          <a:p>
            <a:pPr lvl="1"/>
            <a:r>
              <a:rPr lang="en-US" dirty="0" smtClean="0"/>
              <a:t>Average scores of students </a:t>
            </a:r>
            <a:r>
              <a:rPr lang="en-US" dirty="0"/>
              <a:t>tested </a:t>
            </a:r>
            <a:r>
              <a:rPr lang="en-US" dirty="0" smtClean="0"/>
              <a:t>(</a:t>
            </a:r>
            <a:r>
              <a:rPr lang="en-US" dirty="0"/>
              <a:t>current 12</a:t>
            </a:r>
            <a:r>
              <a:rPr lang="en-US" baseline="30000" dirty="0"/>
              <a:t>th</a:t>
            </a:r>
            <a:r>
              <a:rPr lang="en-US" dirty="0"/>
              <a:t> graders tested in either 11</a:t>
            </a:r>
            <a:r>
              <a:rPr lang="en-US" baseline="30000" dirty="0"/>
              <a:t>th</a:t>
            </a:r>
            <a:r>
              <a:rPr lang="en-US" dirty="0"/>
              <a:t> and/or 12</a:t>
            </a:r>
            <a:r>
              <a:rPr lang="en-US" baseline="30000" dirty="0"/>
              <a:t>th</a:t>
            </a:r>
            <a:r>
              <a:rPr lang="en-US" dirty="0"/>
              <a:t> grades) in any WorkKeys, ACT, or SAT </a:t>
            </a:r>
            <a:r>
              <a:rPr lang="en-US" dirty="0" smtClean="0"/>
              <a:t>assessment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13385"/>
              </p:ext>
            </p:extLst>
          </p:nvPr>
        </p:nvGraphicFramePr>
        <p:xfrm>
          <a:off x="1905000" y="4038600"/>
          <a:ext cx="5867400" cy="1752600"/>
        </p:xfrm>
        <a:graphic>
          <a:graphicData uri="http://schemas.openxmlformats.org/drawingml/2006/table">
            <a:tbl>
              <a:tblPr firstRow="1" firstCol="1" bandRow="1"/>
              <a:tblGrid>
                <a:gridCol w="2145837"/>
                <a:gridCol w="1187733"/>
                <a:gridCol w="1266915"/>
                <a:gridCol w="1266915"/>
              </a:tblGrid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WorkKeys Certificate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 Score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SAT Score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Points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Gold or Platinum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1680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Silver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Bronze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1450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2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WorkKeys Participation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Points for </a:t>
            </a:r>
            <a:r>
              <a:rPr lang="en-US" dirty="0" smtClean="0"/>
              <a:t>WorkKeys participation </a:t>
            </a:r>
            <a:r>
              <a:rPr lang="en-US" dirty="0"/>
              <a:t>rate based on chart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Calculated for 11</a:t>
            </a:r>
            <a:r>
              <a:rPr lang="en-US" baseline="30000" dirty="0" smtClean="0"/>
              <a:t>th</a:t>
            </a:r>
            <a:r>
              <a:rPr lang="en-US" dirty="0" smtClean="0"/>
              <a:t> graders enrolled on October 1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234192"/>
              </p:ext>
            </p:extLst>
          </p:nvPr>
        </p:nvGraphicFramePr>
        <p:xfrm>
          <a:off x="1828800" y="3200400"/>
          <a:ext cx="5715000" cy="2362200"/>
        </p:xfrm>
        <a:graphic>
          <a:graphicData uri="http://schemas.openxmlformats.org/drawingml/2006/table">
            <a:tbl>
              <a:tblPr firstRow="1" firstCol="1" bandRow="1"/>
              <a:tblGrid>
                <a:gridCol w="3846335"/>
                <a:gridCol w="1868665"/>
              </a:tblGrid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Participation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90-94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0-89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8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Indicators Weighted for Elementary/Middle Grades K-8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90351"/>
              </p:ext>
            </p:extLst>
          </p:nvPr>
        </p:nvGraphicFramePr>
        <p:xfrm>
          <a:off x="762000" y="1752600"/>
          <a:ext cx="7391400" cy="3977640"/>
        </p:xfrm>
        <a:graphic>
          <a:graphicData uri="http://schemas.openxmlformats.org/drawingml/2006/table">
            <a:tbl>
              <a:tblPr firstRow="1" firstCol="1" bandRow="1"/>
              <a:tblGrid>
                <a:gridCol w="5902782"/>
                <a:gridCol w="1488618"/>
              </a:tblGrid>
              <a:tr h="883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Category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Weighting in Overall Score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Academic Achievement - % of all students proficient or above (average of % proficient on reading, writing and math SBAs)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 Progress – growth and proficiency index score for all students group and for each primary subgroup (AN/AI, economically disadvantaged, SWDs, and LEPs)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Attendance Rate (all students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1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Indicators Weighted for High School Grades 9-12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198346"/>
              </p:ext>
            </p:extLst>
          </p:nvPr>
        </p:nvGraphicFramePr>
        <p:xfrm>
          <a:off x="1066800" y="1828799"/>
          <a:ext cx="7162800" cy="4170252"/>
        </p:xfrm>
        <a:graphic>
          <a:graphicData uri="http://schemas.openxmlformats.org/drawingml/2006/table">
            <a:tbl>
              <a:tblPr firstRow="1" firstCol="1" bandRow="1"/>
              <a:tblGrid>
                <a:gridCol w="5739924"/>
                <a:gridCol w="1422876"/>
              </a:tblGrid>
              <a:tr h="644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Category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Weighting in Overall Score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Academic Achievement - % of all students proficient or above (average 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% 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proficient on reading, writing and math SBAs)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1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 Progress – growth and proficiency index score for all students group and for each primary subgroup (AN/AI, economically disadvantaged, SWDs, and LEPs)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Attendance Rate (all students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Graduation rate (cohort of all students)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WorkKeys/ACT/SAT scores (12</a:t>
                      </a:r>
                      <a:r>
                        <a:rPr lang="en-US" sz="18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graders)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WorkKeys participation rate (11</a:t>
                      </a:r>
                      <a:r>
                        <a:rPr lang="en-US" sz="18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graders)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Indicators Weighted for </a:t>
            </a:r>
            <a:r>
              <a:rPr lang="en-US" sz="4400" dirty="0" smtClean="0"/>
              <a:t>Combined Grades K-12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</a:t>
            </a:r>
            <a:r>
              <a:rPr lang="en-US" dirty="0"/>
              <a:t>with students that cross both grade spans (including K-12) have </a:t>
            </a:r>
            <a:r>
              <a:rPr lang="en-US" dirty="0" smtClean="0"/>
              <a:t>a total ASPI score calculated by weighting the score for </a:t>
            </a:r>
            <a:r>
              <a:rPr lang="en-US" dirty="0"/>
              <a:t>each grade </a:t>
            </a:r>
            <a:r>
              <a:rPr lang="en-US" dirty="0" smtClean="0"/>
              <a:t>span </a:t>
            </a:r>
            <a:r>
              <a:rPr lang="en-US" dirty="0"/>
              <a:t>by % of students in school in each grade </a:t>
            </a:r>
            <a:r>
              <a:rPr lang="en-US" dirty="0" smtClean="0"/>
              <a:t>span</a:t>
            </a:r>
          </a:p>
          <a:p>
            <a:pPr lvl="1"/>
            <a:r>
              <a:rPr lang="en-US" dirty="0" smtClean="0"/>
              <a:t>Example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34490"/>
              </p:ext>
            </p:extLst>
          </p:nvPr>
        </p:nvGraphicFramePr>
        <p:xfrm>
          <a:off x="1447800" y="4114800"/>
          <a:ext cx="6095999" cy="10749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7800"/>
                <a:gridCol w="1828800"/>
                <a:gridCol w="1295400"/>
                <a:gridCol w="1523999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Grade Span 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ASPI points earned in grade span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% of students in grade span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ASPI weighted points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K-8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67.89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77.2%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52.41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9-12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51.81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22.8%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11.81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for school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64.22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5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ASPI Chart K-8 School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292756"/>
              </p:ext>
            </p:extLst>
          </p:nvPr>
        </p:nvGraphicFramePr>
        <p:xfrm>
          <a:off x="1447800" y="1295400"/>
          <a:ext cx="5778499" cy="4099099"/>
        </p:xfrm>
        <a:graphic>
          <a:graphicData uri="http://schemas.openxmlformats.org/drawingml/2006/table">
            <a:tbl>
              <a:tblPr/>
              <a:tblGrid>
                <a:gridCol w="3615344"/>
                <a:gridCol w="726094"/>
                <a:gridCol w="665586"/>
                <a:gridCol w="771475"/>
              </a:tblGrid>
              <a:tr h="21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Anytown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Elementary School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1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in grades K-8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in grades 9-12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Grades K-8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Points Earned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Weighted points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 Achievement - % of all students proficient or above (average of % proficient on reading, writing and math SBAs)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 Progress – growth and proficiency index score for all students group and for each primary subgroup (AN/AI, economically disadvantaged, SWDs, and ELs)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93.98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Attendance Rate (all students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 Overall Score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67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Star Rating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ASPI Chart High School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337156"/>
              </p:ext>
            </p:extLst>
          </p:nvPr>
        </p:nvGraphicFramePr>
        <p:xfrm>
          <a:off x="1143000" y="1524000"/>
          <a:ext cx="6553199" cy="4400550"/>
        </p:xfrm>
        <a:graphic>
          <a:graphicData uri="http://schemas.openxmlformats.org/drawingml/2006/table">
            <a:tbl>
              <a:tblPr/>
              <a:tblGrid>
                <a:gridCol w="4100038"/>
                <a:gridCol w="823438"/>
                <a:gridCol w="754819"/>
                <a:gridCol w="87490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Anytown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High School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in grades K-8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in grades 9-12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Grades 9-12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Points earned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Weighted points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 Achievement - % of all students proficient or above (average of % proficient on reading, writing and math SBAs)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 Progress – growth and proficiency index score for all students group and for each primary subgroup (AN/AI, economically disadvantaged, SWDs, &amp; ELs)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34.55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Attendance Rate (all students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Graduation rate (cohort of all students)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College &amp; Career Readiness Indicator (12th graders scores on SAT, ACT, or WorkKeys)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WorkKeys participation rate (11th graders)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 Overall Score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69.59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Star Rating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ASPI Chart K-12 grades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110740"/>
              </p:ext>
            </p:extLst>
          </p:nvPr>
        </p:nvGraphicFramePr>
        <p:xfrm>
          <a:off x="685800" y="1371600"/>
          <a:ext cx="7620000" cy="4991604"/>
        </p:xfrm>
        <a:graphic>
          <a:graphicData uri="http://schemas.openxmlformats.org/drawingml/2006/table">
            <a:tbl>
              <a:tblPr/>
              <a:tblGrid>
                <a:gridCol w="4767486"/>
                <a:gridCol w="957486"/>
                <a:gridCol w="877697"/>
                <a:gridCol w="1017331"/>
              </a:tblGrid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Anytown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K-12 School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in grades K-8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132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77%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in grades 9-12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23%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Grades K-8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Category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Points Earned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Weighted points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 Achievement - % of all students proficient or above on SBAs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28.06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9.82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 Progress – growth and proficiency index score for all students group and for each primary subgroup (AN/AI, ECD, SWD, &amp; EL)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80.19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Attendance Rate (all students)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Grades 9-12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Category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Points earned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Weighted points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Academic Achievement - % of all students proficient or above on SBAs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10.42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2.08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 Progress – growth and proficiency index score for all students group and for each primary subgroup (AN/AI, ECD, SWD, &amp; EL)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76.59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30.63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Attendance Rate (all students)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Graduation rate (cohort of all students)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College &amp; Career Readiness Indicator (12th graders scores on SAT, ACT, or WorkKeys)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1.92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WorkKeys participation rate (11th graders)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2.00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 Overall Score (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66.90*77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 +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50.67*23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%)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63.17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Star Rating</a:t>
                      </a: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**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24"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56" marR="7356" marT="73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Calibri"/>
                <a:cs typeface="Times New Roman"/>
              </a:rPr>
              <a:t>Targets set for state, district &amp; school levels</a:t>
            </a:r>
          </a:p>
          <a:p>
            <a:r>
              <a:rPr lang="en-US" dirty="0" smtClean="0">
                <a:ea typeface="Calibri"/>
                <a:cs typeface="Times New Roman"/>
              </a:rPr>
              <a:t>Reduce </a:t>
            </a:r>
            <a:r>
              <a:rPr lang="en-US" dirty="0">
                <a:ea typeface="Calibri"/>
                <a:cs typeface="Times New Roman"/>
              </a:rPr>
              <a:t>by ½ the percentage of students </a:t>
            </a:r>
            <a:r>
              <a:rPr lang="en-US" dirty="0" smtClean="0">
                <a:ea typeface="Calibri"/>
                <a:cs typeface="Times New Roman"/>
              </a:rPr>
              <a:t>not </a:t>
            </a:r>
            <a:r>
              <a:rPr lang="en-US" dirty="0">
                <a:ea typeface="Calibri"/>
                <a:cs typeface="Times New Roman"/>
              </a:rPr>
              <a:t>proficient </a:t>
            </a:r>
            <a:r>
              <a:rPr lang="en-US" dirty="0" smtClean="0">
                <a:ea typeface="Calibri"/>
                <a:cs typeface="Times New Roman"/>
              </a:rPr>
              <a:t>in </a:t>
            </a:r>
            <a:r>
              <a:rPr lang="en-US" dirty="0">
                <a:ea typeface="Calibri"/>
                <a:cs typeface="Times New Roman"/>
              </a:rPr>
              <a:t>reading, writing, and </a:t>
            </a:r>
            <a:r>
              <a:rPr lang="en-US" dirty="0" smtClean="0">
                <a:ea typeface="Calibri"/>
                <a:cs typeface="Times New Roman"/>
              </a:rPr>
              <a:t>mathematics within 6 years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Set in equal increments (based on 2012 test data)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Apply to all </a:t>
            </a:r>
            <a:r>
              <a:rPr lang="en-US" dirty="0">
                <a:ea typeface="Calibri"/>
                <a:cs typeface="Times New Roman"/>
              </a:rPr>
              <a:t>students </a:t>
            </a:r>
            <a:r>
              <a:rPr lang="en-US" dirty="0" smtClean="0">
                <a:ea typeface="Calibri"/>
                <a:cs typeface="Times New Roman"/>
              </a:rPr>
              <a:t>group and all subgroups (includes all ethnic groups as defined under NCLB)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Accountability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Alaska School Performance Index</a:t>
            </a:r>
          </a:p>
          <a:p>
            <a:pPr lvl="1"/>
            <a:r>
              <a:rPr lang="en-US" dirty="0" smtClean="0"/>
              <a:t>Weighted index score provided for every school </a:t>
            </a:r>
          </a:p>
          <a:p>
            <a:pPr lvl="1"/>
            <a:r>
              <a:rPr lang="en-US" dirty="0" smtClean="0"/>
              <a:t>School receives star rating based on ASPI score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Annual Measurable Objective targets (AMOs)</a:t>
            </a:r>
          </a:p>
          <a:p>
            <a:pPr lvl="1"/>
            <a:r>
              <a:rPr lang="en-US" dirty="0" smtClean="0"/>
              <a:t>Goal to reduce percent of not-proficient students by half over 6 years</a:t>
            </a:r>
          </a:p>
          <a:p>
            <a:pPr lvl="1"/>
            <a:r>
              <a:rPr lang="en-US" dirty="0" smtClean="0"/>
              <a:t>No longer requires 100% proficiency by 2013-2014</a:t>
            </a:r>
          </a:p>
          <a:p>
            <a:pPr lvl="1"/>
            <a:r>
              <a:rPr lang="en-US" dirty="0" smtClean="0"/>
              <a:t>Reported annually for all schools and districts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Graduation Rate</a:t>
            </a:r>
          </a:p>
          <a:p>
            <a:pPr lvl="1"/>
            <a:r>
              <a:rPr lang="en-US" dirty="0" smtClean="0"/>
              <a:t>Reported annually for all students and all subgroups in schools with 12</a:t>
            </a:r>
            <a:r>
              <a:rPr lang="en-US" baseline="30000" dirty="0" smtClean="0"/>
              <a:t>th</a:t>
            </a:r>
            <a:r>
              <a:rPr lang="en-US" dirty="0" smtClean="0"/>
              <a:t> graders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AMO &amp; Graduation Rate Reporting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/>
              </a:rPr>
              <a:t>Progress on meeting AMO targets reported annually beginning with 2013 tests</a:t>
            </a:r>
          </a:p>
          <a:p>
            <a:pPr lvl="1"/>
            <a:r>
              <a:rPr lang="en-US" dirty="0" smtClean="0">
                <a:cs typeface="Times New Roman"/>
              </a:rPr>
              <a:t>Only “full academic year” students included</a:t>
            </a:r>
          </a:p>
          <a:p>
            <a:pPr lvl="1"/>
            <a:r>
              <a:rPr lang="en-US" dirty="0" smtClean="0">
                <a:cs typeface="Times New Roman"/>
              </a:rPr>
              <a:t>Includes former LEP &amp; SWD students for two years after exiting LEP or SWD status</a:t>
            </a:r>
          </a:p>
          <a:p>
            <a:pPr lvl="1"/>
            <a:r>
              <a:rPr lang="en-US" dirty="0" smtClean="0">
                <a:cs typeface="Times New Roman"/>
              </a:rPr>
              <a:t>Must meet participation rate to meet AMO target</a:t>
            </a:r>
          </a:p>
          <a:p>
            <a:pPr lvl="1"/>
            <a:r>
              <a:rPr lang="en-US" dirty="0" smtClean="0">
                <a:cs typeface="Times New Roman"/>
              </a:rPr>
              <a:t>School can meet target either at school level or state level</a:t>
            </a:r>
          </a:p>
          <a:p>
            <a:r>
              <a:rPr lang="en-US" dirty="0" smtClean="0">
                <a:cs typeface="Times New Roman"/>
              </a:rPr>
              <a:t>Graduation rates reported for all students group and all subgroups</a:t>
            </a:r>
          </a:p>
          <a:p>
            <a:r>
              <a:rPr lang="en-US" dirty="0" smtClean="0">
                <a:cs typeface="Times New Roman"/>
              </a:rPr>
              <a:t>Used also </a:t>
            </a:r>
            <a:r>
              <a:rPr lang="en-US" dirty="0">
                <a:cs typeface="Times New Roman"/>
              </a:rPr>
              <a:t>for identification of schools not closing </a:t>
            </a:r>
            <a:r>
              <a:rPr lang="en-US" dirty="0" smtClean="0">
                <a:cs typeface="Times New Roman"/>
              </a:rPr>
              <a:t>achievement or graduation gaps </a:t>
            </a:r>
            <a:r>
              <a:rPr lang="en-US" dirty="0">
                <a:cs typeface="Times New Roman"/>
              </a:rPr>
              <a:t>for subgroups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 Calculation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56101"/>
              </p:ext>
            </p:extLst>
          </p:nvPr>
        </p:nvGraphicFramePr>
        <p:xfrm>
          <a:off x="1371600" y="1371600"/>
          <a:ext cx="6096000" cy="4341876"/>
        </p:xfrm>
        <a:graphic>
          <a:graphicData uri="http://schemas.openxmlformats.org/drawingml/2006/table">
            <a:tbl>
              <a:tblPr firstRow="1" firstCol="1" bandRow="1"/>
              <a:tblGrid>
                <a:gridCol w="719135"/>
                <a:gridCol w="5376865"/>
              </a:tblGrid>
              <a:tr h="22622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78.4%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Baseline Year %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proficient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or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advanced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21.6%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Calculate % not proficient (100% - 78.4%)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10.8%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Calculate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mount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 reduce by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½ (21.6 ÷ 2)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1.8%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Calculate equal increments needed for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annual targets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Set targets by adding equal increment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each year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78.4%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Baseline year; add 1.8% annually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80.1%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1st year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target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81.9%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2nd year target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83.7%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3rd year target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85.5%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4th year target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87.3%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5th year target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89.1%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6th year target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AMO Targets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371493"/>
              </p:ext>
            </p:extLst>
          </p:nvPr>
        </p:nvGraphicFramePr>
        <p:xfrm>
          <a:off x="762000" y="1676400"/>
          <a:ext cx="7366000" cy="3598545"/>
        </p:xfrm>
        <a:graphic>
          <a:graphicData uri="http://schemas.openxmlformats.org/drawingml/2006/table">
            <a:tbl>
              <a:tblPr/>
              <a:tblGrid>
                <a:gridCol w="1765300"/>
                <a:gridCol w="609600"/>
                <a:gridCol w="7239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AMO Targets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Group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Content Area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 Prof/Adv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Annual Incre-ment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 students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 students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 students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Economically Disadvantaged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Economically Disadvantaged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Economically Disadvantaged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with Disabilities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with Disabilities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Students with Disabilities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English Learners (EL or LEP)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English Learners (EL or LEP)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English Learners (EL or LEP)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AMO Targets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914837"/>
              </p:ext>
            </p:extLst>
          </p:nvPr>
        </p:nvGraphicFramePr>
        <p:xfrm>
          <a:off x="1143000" y="1447800"/>
          <a:ext cx="6793008" cy="4876797"/>
        </p:xfrm>
        <a:graphic>
          <a:graphicData uri="http://schemas.openxmlformats.org/drawingml/2006/table">
            <a:tbl>
              <a:tblPr/>
              <a:tblGrid>
                <a:gridCol w="1479635"/>
                <a:gridCol w="580961"/>
                <a:gridCol w="665685"/>
                <a:gridCol w="580961"/>
                <a:gridCol w="580961"/>
                <a:gridCol w="580961"/>
                <a:gridCol w="580961"/>
                <a:gridCol w="580961"/>
                <a:gridCol w="580961"/>
                <a:gridCol w="580961"/>
              </a:tblGrid>
              <a:tr h="19071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AMO Targets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Group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Content Area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 Prof/Adv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Annual Incre-ment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 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2014-2015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2015-2016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2016-2017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2017-2018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African American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76.3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African American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70.1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African American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54.4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58.2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Alaska Native /Am Indian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62.4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Alaska Native /Am Indian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55.4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Alaska Native /Am Indian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52.9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Asian/Pacific Islander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78.3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Asian/Pacific Islander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75.4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Asian/Pacific Islander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70.6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73.3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Caucasian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90.9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92.6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93.4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95.1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Caucasian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86.0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92.4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Caucasian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80.5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81.9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77.1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69.1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82" marR="9082" marT="90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Multi-Ethnic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83.9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Multi-Ethnic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78.6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88.3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Multi-Ethnic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Math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72.7</a:t>
                      </a:r>
                    </a:p>
                  </a:txBody>
                  <a:tcPr marL="9082" marR="9082" marT="90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75.2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77.7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82.6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85.1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Designations &amp;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designates Reward, Priority &amp; Focus schools according to specific criteria</a:t>
            </a:r>
          </a:p>
          <a:p>
            <a:r>
              <a:rPr lang="en-US" dirty="0" smtClean="0"/>
              <a:t>1- and 2-star schools: district creates improvement plans &amp; submit to EED</a:t>
            </a:r>
          </a:p>
          <a:p>
            <a:r>
              <a:rPr lang="en-US" dirty="0" smtClean="0"/>
              <a:t>3-star schools: district create improvement plans and oversees plan implementation</a:t>
            </a:r>
          </a:p>
          <a:p>
            <a:r>
              <a:rPr lang="en-US" dirty="0" smtClean="0"/>
              <a:t>4- or 5-star schools prepare plan for district oversight if:</a:t>
            </a:r>
          </a:p>
          <a:p>
            <a:pPr lvl="1"/>
            <a:r>
              <a:rPr lang="en-US" dirty="0" smtClean="0"/>
              <a:t>School fails to meet AMOs 2 years in a row in subgroups or all students</a:t>
            </a:r>
          </a:p>
          <a:p>
            <a:pPr lvl="1"/>
            <a:r>
              <a:rPr lang="en-US" dirty="0" smtClean="0"/>
              <a:t>Shows decline in growth &amp; proficiency index</a:t>
            </a:r>
          </a:p>
          <a:p>
            <a:pPr lvl="1"/>
            <a:r>
              <a:rPr lang="en-US" dirty="0" smtClean="0"/>
              <a:t>Shows decline in graduation rate</a:t>
            </a:r>
          </a:p>
          <a:p>
            <a:pPr lvl="1"/>
            <a:r>
              <a:rPr lang="en-US" dirty="0" smtClean="0"/>
              <a:t>Has participation rate of less than 95%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Districts designated as Tier I, Tier II, or Tier III</a:t>
            </a:r>
          </a:p>
          <a:p>
            <a:pPr lvl="1"/>
            <a:r>
              <a:rPr lang="en-US" dirty="0" smtClean="0"/>
              <a:t>Tier I</a:t>
            </a:r>
          </a:p>
          <a:p>
            <a:pPr lvl="2"/>
            <a:r>
              <a:rPr lang="en-US" dirty="0" smtClean="0"/>
              <a:t>Minimal number or % of 1- or 2-star schools</a:t>
            </a:r>
          </a:p>
          <a:p>
            <a:pPr lvl="2"/>
            <a:r>
              <a:rPr lang="en-US" dirty="0" smtClean="0"/>
              <a:t>Receives universal level of support for all schools/districts</a:t>
            </a:r>
          </a:p>
          <a:p>
            <a:pPr lvl="1"/>
            <a:r>
              <a:rPr lang="en-US" dirty="0" smtClean="0"/>
              <a:t>Tier II</a:t>
            </a:r>
          </a:p>
          <a:p>
            <a:pPr lvl="2"/>
            <a:r>
              <a:rPr lang="en-US" dirty="0" smtClean="0"/>
              <a:t>Moderate number or % of 1- or 2-star schools</a:t>
            </a:r>
          </a:p>
          <a:p>
            <a:pPr lvl="2"/>
            <a:r>
              <a:rPr lang="en-US" dirty="0" smtClean="0"/>
              <a:t>State support, oversight, and technical assistance tailored to identified needs of district &amp; schools</a:t>
            </a:r>
          </a:p>
          <a:p>
            <a:pPr lvl="1"/>
            <a:r>
              <a:rPr lang="en-US" dirty="0" smtClean="0"/>
              <a:t>Tier III</a:t>
            </a:r>
          </a:p>
          <a:p>
            <a:pPr lvl="2"/>
            <a:r>
              <a:rPr lang="en-US" dirty="0" smtClean="0"/>
              <a:t>High number or % of 1- or 2-star schools</a:t>
            </a:r>
          </a:p>
          <a:p>
            <a:pPr lvl="2"/>
            <a:r>
              <a:rPr lang="en-US" dirty="0" smtClean="0"/>
              <a:t>State support, oversight, &amp; technical assistance more comprehensive</a:t>
            </a:r>
          </a:p>
          <a:p>
            <a:pPr lvl="2"/>
            <a:r>
              <a:rPr lang="en-US" dirty="0" smtClean="0"/>
              <a:t>May receive more intensive support or interventions if progress not demonstrated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Reward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Reward schools - 2 categories</a:t>
            </a:r>
          </a:p>
          <a:p>
            <a:pPr lvl="1"/>
            <a:r>
              <a:rPr lang="en-US" dirty="0" smtClean="0"/>
              <a:t>Highest-performing (highest performing overall)</a:t>
            </a:r>
          </a:p>
          <a:p>
            <a:pPr lvl="1"/>
            <a:r>
              <a:rPr lang="en-US" dirty="0" smtClean="0"/>
              <a:t>High Progress (closing the achievement gap)</a:t>
            </a:r>
          </a:p>
          <a:p>
            <a:r>
              <a:rPr lang="en-US" dirty="0" smtClean="0"/>
              <a:t>Designate up to 10% of schools in each category each grade span as Reward schools</a:t>
            </a:r>
          </a:p>
          <a:p>
            <a:pPr lvl="1"/>
            <a:r>
              <a:rPr lang="en-US" dirty="0" smtClean="0"/>
              <a:t>Elementary/Middle (students in grades K-8)</a:t>
            </a:r>
          </a:p>
          <a:p>
            <a:pPr lvl="1"/>
            <a:r>
              <a:rPr lang="en-US" dirty="0" smtClean="0"/>
              <a:t>High School (students in grades 9-12)</a:t>
            </a:r>
          </a:p>
          <a:p>
            <a:pPr lvl="1"/>
            <a:r>
              <a:rPr lang="en-US" dirty="0" smtClean="0"/>
              <a:t>Combination (students in grades K-12)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Reward Schools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Highest performing</a:t>
            </a:r>
          </a:p>
          <a:p>
            <a:pPr lvl="1"/>
            <a:r>
              <a:rPr lang="en-US" dirty="0" smtClean="0"/>
              <a:t>Up </a:t>
            </a:r>
            <a:r>
              <a:rPr lang="en-US" dirty="0"/>
              <a:t>to </a:t>
            </a:r>
            <a:r>
              <a:rPr lang="en-US" dirty="0" smtClean="0"/>
              <a:t>top </a:t>
            </a:r>
            <a:r>
              <a:rPr lang="en-US" dirty="0"/>
              <a:t>10% based on the ASPI score that meet the following criteria:</a:t>
            </a:r>
          </a:p>
          <a:p>
            <a:pPr lvl="2"/>
            <a:r>
              <a:rPr lang="en-US" dirty="0" smtClean="0"/>
              <a:t>Graduation </a:t>
            </a:r>
            <a:r>
              <a:rPr lang="en-US" dirty="0"/>
              <a:t>rate </a:t>
            </a:r>
            <a:r>
              <a:rPr lang="en-US" dirty="0" smtClean="0"/>
              <a:t>at </a:t>
            </a:r>
            <a:r>
              <a:rPr lang="en-US" dirty="0"/>
              <a:t>least 85% average over the </a:t>
            </a:r>
            <a:r>
              <a:rPr lang="en-US" dirty="0" smtClean="0"/>
              <a:t>2 most </a:t>
            </a:r>
            <a:r>
              <a:rPr lang="en-US" dirty="0"/>
              <a:t>recent </a:t>
            </a:r>
            <a:r>
              <a:rPr lang="en-US" dirty="0" smtClean="0"/>
              <a:t>years (for </a:t>
            </a:r>
            <a:r>
              <a:rPr lang="en-US" dirty="0"/>
              <a:t>schools with 12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grade)</a:t>
            </a:r>
            <a:endParaRPr lang="en-US" dirty="0"/>
          </a:p>
          <a:p>
            <a:pPr lvl="2"/>
            <a:r>
              <a:rPr lang="en-US" dirty="0"/>
              <a:t>Met AYP (or met AMO targets for all students and all subgroups) in prior two school years (meeting AMO targets includes meeting participation rate)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High </a:t>
            </a:r>
            <a:r>
              <a:rPr lang="en-US" dirty="0"/>
              <a:t>progress </a:t>
            </a:r>
            <a:endParaRPr lang="en-US" dirty="0" smtClean="0"/>
          </a:p>
          <a:p>
            <a:pPr lvl="1"/>
            <a:r>
              <a:rPr lang="en-US" dirty="0" smtClean="0"/>
              <a:t>Up to top </a:t>
            </a:r>
            <a:r>
              <a:rPr lang="en-US" dirty="0"/>
              <a:t>10% based on the </a:t>
            </a:r>
            <a:r>
              <a:rPr lang="en-US" dirty="0" smtClean="0"/>
              <a:t>Growth &amp; Proficiency </a:t>
            </a:r>
            <a:r>
              <a:rPr lang="en-US" dirty="0"/>
              <a:t>index that meet the following criteria:</a:t>
            </a:r>
          </a:p>
          <a:p>
            <a:pPr lvl="2"/>
            <a:r>
              <a:rPr lang="en-US" dirty="0" smtClean="0"/>
              <a:t>G </a:t>
            </a:r>
            <a:r>
              <a:rPr lang="en-US" dirty="0"/>
              <a:t>&amp; </a:t>
            </a:r>
            <a:r>
              <a:rPr lang="en-US" dirty="0" smtClean="0"/>
              <a:t>P index all </a:t>
            </a:r>
            <a:r>
              <a:rPr lang="en-US" dirty="0"/>
              <a:t>students average over 3 </a:t>
            </a:r>
            <a:r>
              <a:rPr lang="en-US" dirty="0" smtClean="0"/>
              <a:t>years </a:t>
            </a:r>
            <a:r>
              <a:rPr lang="en-US" dirty="0"/>
              <a:t>must be &gt;= 95.0</a:t>
            </a:r>
          </a:p>
          <a:p>
            <a:pPr lvl="2"/>
            <a:r>
              <a:rPr lang="en-US" dirty="0"/>
              <a:t>Growth &amp; proficiency index for each of the 4 primary subgroups (AN/AI, ECD, SWD, and EL) must be </a:t>
            </a:r>
            <a:r>
              <a:rPr lang="en-US" dirty="0" smtClean="0"/>
              <a:t>&gt;= 90.0 </a:t>
            </a:r>
            <a:r>
              <a:rPr lang="en-US" dirty="0"/>
              <a:t>in the current year.</a:t>
            </a:r>
          </a:p>
          <a:p>
            <a:pPr lvl="2"/>
            <a:r>
              <a:rPr lang="en-US" dirty="0"/>
              <a:t>Graduation rate must be at least 85% average over </a:t>
            </a:r>
            <a:r>
              <a:rPr lang="en-US" dirty="0" smtClean="0"/>
              <a:t>2 </a:t>
            </a:r>
            <a:r>
              <a:rPr lang="en-US" dirty="0"/>
              <a:t>most recent </a:t>
            </a:r>
            <a:r>
              <a:rPr lang="en-US" dirty="0" smtClean="0"/>
              <a:t>years (for </a:t>
            </a:r>
            <a:r>
              <a:rPr lang="en-US" dirty="0"/>
              <a:t>schools with 12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graders).</a:t>
            </a:r>
          </a:p>
          <a:p>
            <a:pPr lvl="2"/>
            <a:r>
              <a:rPr lang="en-US" dirty="0" smtClean="0"/>
              <a:t>Must meet 95% participation rate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for Reward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reward schools</a:t>
            </a:r>
          </a:p>
          <a:p>
            <a:pPr lvl="1"/>
            <a:r>
              <a:rPr lang="en-US" dirty="0" smtClean="0"/>
              <a:t>Announcement on EED website, through Information Exchange, and press releases</a:t>
            </a:r>
          </a:p>
          <a:p>
            <a:r>
              <a:rPr lang="en-US" dirty="0" smtClean="0"/>
              <a:t>Additional possible recognitions and rewards:</a:t>
            </a:r>
          </a:p>
          <a:p>
            <a:pPr lvl="1"/>
            <a:r>
              <a:rPr lang="en-US" dirty="0" smtClean="0"/>
              <a:t>Letters/certificates from commissioner and/or governor</a:t>
            </a:r>
          </a:p>
          <a:p>
            <a:pPr lvl="1"/>
            <a:r>
              <a:rPr lang="en-US" dirty="0" smtClean="0"/>
              <a:t>Possibly legislative proclamations, special logo to use, recognition at local events</a:t>
            </a:r>
          </a:p>
          <a:p>
            <a:pPr lvl="1"/>
            <a:r>
              <a:rPr lang="en-US" dirty="0" smtClean="0"/>
              <a:t>Encouraged to serve as models or mentors for other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 Reward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I schools with &gt;= 35% poverty may apply for Title I Distinguished Schools program</a:t>
            </a:r>
          </a:p>
          <a:p>
            <a:r>
              <a:rPr lang="en-US" dirty="0" smtClean="0"/>
              <a:t>Winning school in each category receives recognition at National Title I Conference as well as any appropriate state conferences or meetings</a:t>
            </a:r>
          </a:p>
          <a:p>
            <a:pPr lvl="1"/>
            <a:r>
              <a:rPr lang="en-US" dirty="0" smtClean="0"/>
              <a:t>Supported financially to attend national conference (as resources allow to allow)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Alaska School Performance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and career ready indicators:</a:t>
            </a:r>
          </a:p>
          <a:p>
            <a:pPr lvl="1"/>
            <a:r>
              <a:rPr lang="en-US" dirty="0" smtClean="0"/>
              <a:t>Academic achievement (all schools)</a:t>
            </a:r>
          </a:p>
          <a:p>
            <a:pPr lvl="1"/>
            <a:r>
              <a:rPr lang="en-US" dirty="0" smtClean="0"/>
              <a:t>School progress (all schools)</a:t>
            </a:r>
          </a:p>
          <a:p>
            <a:pPr lvl="1"/>
            <a:r>
              <a:rPr lang="en-US" dirty="0" smtClean="0"/>
              <a:t>Attendance rate (all schools)</a:t>
            </a:r>
          </a:p>
          <a:p>
            <a:pPr lvl="1"/>
            <a:r>
              <a:rPr lang="en-US" dirty="0" smtClean="0"/>
              <a:t>Graduation rate (schools with 12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pPr lvl="1"/>
            <a:r>
              <a:rPr lang="en-US" dirty="0" smtClean="0"/>
              <a:t>WorkKeys/ACT/SAT scores (12</a:t>
            </a:r>
            <a:r>
              <a:rPr lang="en-US" baseline="30000" dirty="0" smtClean="0"/>
              <a:t>th</a:t>
            </a:r>
            <a:r>
              <a:rPr lang="en-US" dirty="0" smtClean="0"/>
              <a:t> graders)</a:t>
            </a:r>
          </a:p>
          <a:p>
            <a:pPr lvl="1"/>
            <a:r>
              <a:rPr lang="en-US" dirty="0" smtClean="0"/>
              <a:t>WorkKeys participation rate (11</a:t>
            </a:r>
            <a:r>
              <a:rPr lang="en-US" baseline="30000" dirty="0" smtClean="0"/>
              <a:t>th</a:t>
            </a:r>
            <a:r>
              <a:rPr lang="en-US" dirty="0" smtClean="0"/>
              <a:t> graders)</a:t>
            </a:r>
          </a:p>
          <a:p>
            <a:r>
              <a:rPr lang="en-US" dirty="0" smtClean="0"/>
              <a:t>Indicators weighted based on grade spans</a:t>
            </a:r>
            <a:br>
              <a:rPr lang="en-US" dirty="0" smtClean="0"/>
            </a:br>
            <a:r>
              <a:rPr lang="en-US" dirty="0" smtClean="0"/>
              <a:t>K-8 and 9-12</a:t>
            </a:r>
          </a:p>
          <a:p>
            <a:r>
              <a:rPr lang="en-US" dirty="0" smtClean="0"/>
              <a:t>Total points based on 100 point scale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Lowest Performing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performs desk audit (review of data) of schools with 1- and 2-star ratings</a:t>
            </a:r>
          </a:p>
          <a:p>
            <a:pPr lvl="1"/>
            <a:r>
              <a:rPr lang="en-US" dirty="0" smtClean="0"/>
              <a:t>ASPI score</a:t>
            </a:r>
          </a:p>
          <a:p>
            <a:pPr lvl="1"/>
            <a:r>
              <a:rPr lang="en-US" dirty="0" smtClean="0"/>
              <a:t>Growth &amp; proficiency index average over 3 years</a:t>
            </a:r>
          </a:p>
          <a:p>
            <a:pPr lvl="1"/>
            <a:r>
              <a:rPr lang="en-US" dirty="0" smtClean="0"/>
              <a:t>AMO targets &amp; SBA scores for all students and subgroups with at least 5 members</a:t>
            </a:r>
          </a:p>
          <a:p>
            <a:pPr lvl="1"/>
            <a:r>
              <a:rPr lang="en-US" dirty="0" smtClean="0"/>
              <a:t>Graduation rate over a number of years</a:t>
            </a:r>
          </a:p>
          <a:p>
            <a:pPr lvl="1"/>
            <a:r>
              <a:rPr lang="en-US" dirty="0" smtClean="0"/>
              <a:t>May also include instructional audit information</a:t>
            </a:r>
          </a:p>
          <a:p>
            <a:r>
              <a:rPr lang="en-US" dirty="0" smtClean="0"/>
              <a:t>State reviews performance of district through levels of schools in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 with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EED SSOS team leadership consults with district superintendent and key staff</a:t>
            </a:r>
          </a:p>
          <a:p>
            <a:pPr lvl="0"/>
            <a:r>
              <a:rPr lang="en-US" dirty="0" smtClean="0"/>
              <a:t>Review levels of implementation of six domains of Alaska’s Effective Schools Framework</a:t>
            </a:r>
          </a:p>
          <a:p>
            <a:pPr lvl="0"/>
            <a:r>
              <a:rPr lang="en-US" dirty="0" smtClean="0"/>
              <a:t>Consideration of previous school progress, improvement initiatives, intervention, etc.</a:t>
            </a:r>
          </a:p>
          <a:p>
            <a:pPr lvl="0"/>
            <a:r>
              <a:rPr lang="en-US" dirty="0" smtClean="0"/>
              <a:t>Based on consultation, EED determines level of support &amp; interventions needed in 1- and 2-star schools and districts with high % of 1- and 2-star schools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EED must designate at least 5% (14) Title I lowest performing schools as Priority Schools</a:t>
            </a:r>
          </a:p>
          <a:p>
            <a:pPr lvl="1"/>
            <a:r>
              <a:rPr lang="en-US" dirty="0" smtClean="0"/>
              <a:t>May designate more than minimum number of Priority schools</a:t>
            </a:r>
          </a:p>
          <a:p>
            <a:pPr lvl="1"/>
            <a:r>
              <a:rPr lang="en-US" dirty="0" smtClean="0"/>
              <a:t>Initial identification based on 2012 test data</a:t>
            </a:r>
          </a:p>
          <a:p>
            <a:r>
              <a:rPr lang="en-US" dirty="0" smtClean="0"/>
              <a:t>Selected </a:t>
            </a:r>
            <a:r>
              <a:rPr lang="en-US" dirty="0"/>
              <a:t>from </a:t>
            </a:r>
            <a:r>
              <a:rPr lang="en-US" dirty="0" smtClean="0"/>
              <a:t>1- and/or 2-star </a:t>
            </a:r>
            <a:r>
              <a:rPr lang="en-US" dirty="0"/>
              <a:t>schools – based on lowest ASPI scores &amp; </a:t>
            </a:r>
            <a:r>
              <a:rPr lang="en-US" dirty="0" smtClean="0"/>
              <a:t>other factors </a:t>
            </a:r>
            <a:r>
              <a:rPr lang="en-US" dirty="0"/>
              <a:t>including:</a:t>
            </a:r>
          </a:p>
          <a:p>
            <a:pPr lvl="1"/>
            <a:r>
              <a:rPr lang="en-US" dirty="0"/>
              <a:t>SBA proficiency rates </a:t>
            </a:r>
            <a:r>
              <a:rPr lang="en-US" dirty="0" smtClean="0"/>
              <a:t>and AMO targets in </a:t>
            </a:r>
            <a:r>
              <a:rPr lang="en-US" dirty="0"/>
              <a:t>all-students group &amp; 4 primary subgroups over 3 </a:t>
            </a:r>
            <a:r>
              <a:rPr lang="en-US" dirty="0" smtClean="0"/>
              <a:t>years; includes participation rate</a:t>
            </a:r>
            <a:endParaRPr lang="en-US" dirty="0"/>
          </a:p>
          <a:p>
            <a:pPr lvl="1"/>
            <a:r>
              <a:rPr lang="en-US" dirty="0"/>
              <a:t>Growth &amp; proficiency index scores averaged over 3 years</a:t>
            </a:r>
          </a:p>
          <a:p>
            <a:pPr lvl="1"/>
            <a:r>
              <a:rPr lang="en-US" dirty="0"/>
              <a:t>Graduation rates of </a:t>
            </a:r>
            <a:r>
              <a:rPr lang="en-US" dirty="0" smtClean="0"/>
              <a:t>less than 60</a:t>
            </a:r>
            <a:r>
              <a:rPr lang="en-US" dirty="0"/>
              <a:t>% over three consecutive years</a:t>
            </a:r>
          </a:p>
          <a:p>
            <a:pPr lvl="1"/>
            <a:r>
              <a:rPr lang="en-US" dirty="0" smtClean="0"/>
              <a:t>Size </a:t>
            </a:r>
            <a:r>
              <a:rPr lang="en-US" dirty="0"/>
              <a:t>&amp; characteristics</a:t>
            </a:r>
          </a:p>
          <a:p>
            <a:pPr lvl="1"/>
            <a:r>
              <a:rPr lang="en-US" dirty="0"/>
              <a:t>SSOS desk audit and conversations with district</a:t>
            </a:r>
          </a:p>
          <a:p>
            <a:pPr lvl="1"/>
            <a:r>
              <a:rPr lang="en-US" dirty="0"/>
              <a:t>Number of other 1- and 2-star schools in the same district</a:t>
            </a:r>
          </a:p>
          <a:p>
            <a:r>
              <a:rPr lang="en-US" dirty="0" smtClean="0"/>
              <a:t>Must implement, for at least 3 years beginning in 2013-2014, comprehensive interventions aligned with all six required turnaround principles</a:t>
            </a:r>
          </a:p>
          <a:p>
            <a:pPr lvl="1"/>
            <a:r>
              <a:rPr lang="en-US" dirty="0" smtClean="0"/>
              <a:t>Turnaround principles will be aligned with the 6 domains of Alaska’s Effective Schools Framework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 </a:t>
            </a:r>
            <a:r>
              <a:rPr lang="en-US" b="1" dirty="0" smtClean="0"/>
              <a:t>strong leadership </a:t>
            </a:r>
            <a:r>
              <a:rPr lang="en-US" dirty="0" smtClean="0"/>
              <a:t>by replacing </a:t>
            </a:r>
            <a:r>
              <a:rPr lang="en-US" dirty="0"/>
              <a:t>the principal or demonstrate principal effectiveness; </a:t>
            </a:r>
          </a:p>
          <a:p>
            <a:r>
              <a:rPr lang="en-US" dirty="0" smtClean="0"/>
              <a:t>ensure </a:t>
            </a:r>
            <a:r>
              <a:rPr lang="en-US" b="1" dirty="0"/>
              <a:t>effective teachers </a:t>
            </a:r>
            <a:r>
              <a:rPr lang="en-US" dirty="0"/>
              <a:t>by reviewing quality of staff and retaining those determined to be effective and providing professional development; </a:t>
            </a:r>
          </a:p>
          <a:p>
            <a:r>
              <a:rPr lang="en-US" dirty="0" smtClean="0"/>
              <a:t>Redesign school day, week or year to provide </a:t>
            </a:r>
            <a:r>
              <a:rPr lang="en-US" b="1" dirty="0"/>
              <a:t>additional time </a:t>
            </a:r>
            <a:r>
              <a:rPr lang="en-US" b="1" dirty="0" smtClean="0"/>
              <a:t>for </a:t>
            </a:r>
            <a:r>
              <a:rPr lang="en-US" b="1" dirty="0"/>
              <a:t>student </a:t>
            </a:r>
            <a:r>
              <a:rPr lang="en-US" b="1" dirty="0" smtClean="0"/>
              <a:t>learning and </a:t>
            </a:r>
            <a:r>
              <a:rPr lang="en-US" b="1" dirty="0"/>
              <a:t>teacher </a:t>
            </a:r>
            <a:r>
              <a:rPr lang="en-US" b="1" dirty="0" smtClean="0"/>
              <a:t>collaboration</a:t>
            </a:r>
            <a:r>
              <a:rPr lang="en-US" dirty="0" smtClean="0"/>
              <a:t>; </a:t>
            </a:r>
            <a:endParaRPr lang="en-US" dirty="0"/>
          </a:p>
          <a:p>
            <a:r>
              <a:rPr lang="en-US" dirty="0" smtClean="0"/>
              <a:t>ensure </a:t>
            </a:r>
            <a:r>
              <a:rPr lang="en-US" dirty="0"/>
              <a:t>research-based and aligned </a:t>
            </a:r>
            <a:r>
              <a:rPr lang="en-US" b="1" dirty="0"/>
              <a:t>instructional programs</a:t>
            </a:r>
            <a:r>
              <a:rPr lang="en-US" dirty="0"/>
              <a:t>; </a:t>
            </a:r>
          </a:p>
          <a:p>
            <a:r>
              <a:rPr lang="en-US" dirty="0" smtClean="0"/>
              <a:t>use </a:t>
            </a:r>
            <a:r>
              <a:rPr lang="en-US" dirty="0"/>
              <a:t>student </a:t>
            </a:r>
            <a:r>
              <a:rPr lang="en-US" b="1" dirty="0"/>
              <a:t>data to inform instruction</a:t>
            </a:r>
            <a:r>
              <a:rPr lang="en-US" dirty="0"/>
              <a:t>; </a:t>
            </a:r>
          </a:p>
          <a:p>
            <a:r>
              <a:rPr lang="en-US" dirty="0" smtClean="0"/>
              <a:t>establish </a:t>
            </a:r>
            <a:r>
              <a:rPr lang="en-US" b="1" dirty="0"/>
              <a:t>positive school environment</a:t>
            </a:r>
            <a:r>
              <a:rPr lang="en-US" dirty="0"/>
              <a:t>; and </a:t>
            </a:r>
          </a:p>
          <a:p>
            <a:r>
              <a:rPr lang="en-US" dirty="0" smtClean="0"/>
              <a:t>provide </a:t>
            </a:r>
            <a:r>
              <a:rPr lang="en-US" dirty="0"/>
              <a:t>mechanisms for </a:t>
            </a:r>
            <a:r>
              <a:rPr lang="en-US" b="1" dirty="0"/>
              <a:t>family and community engagement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&amp; Supports for</a:t>
            </a:r>
            <a:br>
              <a:rPr lang="en-US" dirty="0" smtClean="0"/>
            </a:br>
            <a:r>
              <a:rPr lang="en-US" dirty="0" smtClean="0"/>
              <a:t>Priority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AK STEPP for comprehensive turnaround plan aligned with 6 domains of AK Effective Schools Framework</a:t>
            </a:r>
          </a:p>
          <a:p>
            <a:r>
              <a:rPr lang="en-US" dirty="0" smtClean="0"/>
              <a:t>EED liaison to assist in planning &amp; implementation</a:t>
            </a:r>
          </a:p>
          <a:p>
            <a:r>
              <a:rPr lang="en-US" dirty="0" smtClean="0"/>
              <a:t>Intensive level of support/intervention from SSOS</a:t>
            </a:r>
          </a:p>
          <a:p>
            <a:r>
              <a:rPr lang="en-US" dirty="0" smtClean="0"/>
              <a:t>On-site school improvement coach </a:t>
            </a:r>
          </a:p>
          <a:p>
            <a:r>
              <a:rPr lang="en-US" dirty="0" smtClean="0"/>
              <a:t>Participation in initiatives such as Leadership Academy, Curriculum Alignment Institutes, etc. </a:t>
            </a:r>
          </a:p>
          <a:p>
            <a:r>
              <a:rPr lang="en-US" dirty="0" smtClean="0"/>
              <a:t>Funding through competitive SIG 1003g funds, School Improvement 1003a, and 20% Title I allocation in lieu of SES/Choice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Exiting Priority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to exit: </a:t>
            </a:r>
          </a:p>
          <a:p>
            <a:pPr lvl="1"/>
            <a:r>
              <a:rPr lang="en-US" dirty="0" smtClean="0"/>
              <a:t>Improve at least 6 points on ASPI index at the end of 3 years</a:t>
            </a:r>
          </a:p>
          <a:p>
            <a:pPr lvl="1"/>
            <a:r>
              <a:rPr lang="en-US" dirty="0" smtClean="0"/>
              <a:t>Have G&amp;P index of at least 90 for all students and each primary subgroup</a:t>
            </a:r>
          </a:p>
          <a:p>
            <a:r>
              <a:rPr lang="en-US" dirty="0" smtClean="0"/>
              <a:t>If not meet exit criteria after 3 years:</a:t>
            </a:r>
          </a:p>
          <a:p>
            <a:pPr lvl="1"/>
            <a:r>
              <a:rPr lang="en-US" dirty="0" smtClean="0"/>
              <a:t>Continue in priority status</a:t>
            </a:r>
          </a:p>
          <a:p>
            <a:pPr lvl="1"/>
            <a:r>
              <a:rPr lang="en-US" dirty="0" smtClean="0"/>
              <a:t>Increased oversight &amp; intervention by 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choose at least 10% (29) of Title I schools with low performance or achievement gaps within the school or between the school and the state</a:t>
            </a:r>
          </a:p>
          <a:p>
            <a:pPr lvl="1"/>
            <a:r>
              <a:rPr lang="en-US" dirty="0" smtClean="0"/>
              <a:t>Initial designations based on 2012 data</a:t>
            </a:r>
          </a:p>
          <a:p>
            <a:pPr lvl="1"/>
            <a:r>
              <a:rPr lang="en-US" dirty="0" smtClean="0"/>
              <a:t>Title </a:t>
            </a:r>
            <a:r>
              <a:rPr lang="en-US" dirty="0"/>
              <a:t>I schools with a 1-star </a:t>
            </a:r>
            <a:r>
              <a:rPr lang="en-US" dirty="0" smtClean="0"/>
              <a:t>rating not designated as Priority will be designated as Focus. </a:t>
            </a:r>
          </a:p>
          <a:p>
            <a:pPr lvl="1"/>
            <a:r>
              <a:rPr lang="en-US" dirty="0" smtClean="0"/>
              <a:t>Designate </a:t>
            </a:r>
            <a:r>
              <a:rPr lang="en-US" dirty="0"/>
              <a:t>as many </a:t>
            </a:r>
            <a:r>
              <a:rPr lang="en-US" dirty="0" smtClean="0"/>
              <a:t>Title I 2-star </a:t>
            </a:r>
            <a:r>
              <a:rPr lang="en-US" dirty="0"/>
              <a:t>schools in rank order from least to greatest ASPI score to determine </a:t>
            </a:r>
            <a:r>
              <a:rPr lang="en-US" dirty="0" smtClean="0"/>
              <a:t>minimum number of focus schools</a:t>
            </a:r>
          </a:p>
          <a:p>
            <a:pPr lvl="1"/>
            <a:r>
              <a:rPr lang="en-US" dirty="0" smtClean="0"/>
              <a:t>EED may identify more than the minimum number of schools as Focus schools.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&amp; Supports for Focus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of AK STEPP for plan of improvement for focusing on specific subgroups of concern and for specific indicators including curriculum, instruction, assessment, and professional development.</a:t>
            </a:r>
          </a:p>
          <a:p>
            <a:r>
              <a:rPr lang="en-US" dirty="0"/>
              <a:t>EED liaison to assist in planning &amp; implementation</a:t>
            </a:r>
          </a:p>
          <a:p>
            <a:r>
              <a:rPr lang="en-US" dirty="0"/>
              <a:t>Funding through </a:t>
            </a:r>
            <a:r>
              <a:rPr lang="en-US" dirty="0" smtClean="0"/>
              <a:t>School </a:t>
            </a:r>
            <a:r>
              <a:rPr lang="en-US" dirty="0"/>
              <a:t>Improvement </a:t>
            </a:r>
            <a:r>
              <a:rPr lang="en-US" dirty="0" smtClean="0"/>
              <a:t>funds 1003(a), </a:t>
            </a:r>
            <a:r>
              <a:rPr lang="en-US" dirty="0"/>
              <a:t>and 20% Title I allocation in lieu of SES/Choice</a:t>
            </a:r>
          </a:p>
          <a:p>
            <a:r>
              <a:rPr lang="en-US" dirty="0" smtClean="0"/>
              <a:t>Targeted level of support based on identified needs including content area support and targeted support for subgroups such as ELL </a:t>
            </a:r>
            <a:r>
              <a:rPr lang="en-US" dirty="0"/>
              <a:t>or SWD </a:t>
            </a:r>
            <a:r>
              <a:rPr lang="en-US" dirty="0" smtClean="0"/>
              <a:t>through </a:t>
            </a:r>
            <a:r>
              <a:rPr lang="en-US" dirty="0"/>
              <a:t>additional resources and professional development through contracts with external partners for specific areas of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Exiting Focus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A focus school must implement interventions </a:t>
            </a:r>
            <a:r>
              <a:rPr lang="en-US" sz="2400" dirty="0" smtClean="0"/>
              <a:t>for a minimum of 2 years and until </a:t>
            </a:r>
            <a:r>
              <a:rPr lang="en-US" sz="2400" dirty="0"/>
              <a:t>the school has met the exit criteria. </a:t>
            </a:r>
          </a:p>
          <a:p>
            <a:r>
              <a:rPr lang="en-US" dirty="0"/>
              <a:t>Requirements to exit: </a:t>
            </a:r>
          </a:p>
          <a:p>
            <a:pPr lvl="1"/>
            <a:r>
              <a:rPr lang="en-US" dirty="0"/>
              <a:t>Improve at least </a:t>
            </a:r>
            <a:r>
              <a:rPr lang="en-US" dirty="0" smtClean="0"/>
              <a:t>5 </a:t>
            </a:r>
            <a:r>
              <a:rPr lang="en-US" dirty="0"/>
              <a:t>points </a:t>
            </a:r>
            <a:r>
              <a:rPr lang="en-US" dirty="0" smtClean="0"/>
              <a:t>on the growth and proficiency index (based on the average of three consecutive years) in the all students group and in any specific subgroups in which the school was identified as a focus school. </a:t>
            </a:r>
          </a:p>
          <a:p>
            <a:pPr lvl="1"/>
            <a:r>
              <a:rPr lang="en-US" dirty="0" smtClean="0"/>
              <a:t>Graduation rate must improve to greater than 60%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NCLB Provisions Waived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following provisions of the current NCLB law are waived:</a:t>
            </a:r>
          </a:p>
          <a:p>
            <a:pPr lvl="1"/>
            <a:r>
              <a:rPr lang="en-US" dirty="0" smtClean="0"/>
              <a:t>Adequate Yearly Progress (AYP) will </a:t>
            </a:r>
            <a:r>
              <a:rPr lang="en-US" dirty="0"/>
              <a:t>not </a:t>
            </a:r>
            <a:r>
              <a:rPr lang="en-US" dirty="0" smtClean="0"/>
              <a:t>be reported. </a:t>
            </a:r>
            <a:endParaRPr lang="en-US" dirty="0"/>
          </a:p>
          <a:p>
            <a:pPr lvl="1"/>
            <a:r>
              <a:rPr lang="en-US" dirty="0" smtClean="0"/>
              <a:t>Schools and districts will </a:t>
            </a:r>
            <a:r>
              <a:rPr lang="en-US" dirty="0"/>
              <a:t>not </a:t>
            </a:r>
            <a:r>
              <a:rPr lang="en-US" dirty="0" smtClean="0"/>
              <a:t>be labeled as in </a:t>
            </a:r>
            <a:r>
              <a:rPr lang="en-US" dirty="0"/>
              <a:t>improvement, corrective action, or restructuring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consequences </a:t>
            </a:r>
            <a:r>
              <a:rPr lang="en-US" dirty="0" smtClean="0"/>
              <a:t>specified in </a:t>
            </a:r>
            <a:r>
              <a:rPr lang="en-US" dirty="0"/>
              <a:t>the current law for schools in improvement, corrective action or </a:t>
            </a:r>
            <a:r>
              <a:rPr lang="en-US" dirty="0" smtClean="0"/>
              <a:t>restructuring will not be applied.</a:t>
            </a:r>
            <a:endParaRPr lang="en-US" dirty="0"/>
          </a:p>
          <a:p>
            <a:pPr lvl="1"/>
            <a:r>
              <a:rPr lang="en-US" dirty="0" smtClean="0"/>
              <a:t>Districts are no longer required to offer </a:t>
            </a:r>
            <a:r>
              <a:rPr lang="en-US" dirty="0"/>
              <a:t>public school choice or supplemental educational services (SES) in schools identified for improvement. Districts may offer these options to parents if desired.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1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Ratings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school receives star rating based on ASPI</a:t>
            </a:r>
          </a:p>
          <a:p>
            <a:pPr lvl="1"/>
            <a:r>
              <a:rPr lang="en-US" dirty="0" smtClean="0"/>
              <a:t>5-stars = highest performing</a:t>
            </a:r>
          </a:p>
          <a:p>
            <a:pPr lvl="1"/>
            <a:r>
              <a:rPr lang="en-US" dirty="0" smtClean="0"/>
              <a:t>1-star = lowest performing</a:t>
            </a:r>
          </a:p>
          <a:p>
            <a:pPr lvl="2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47833"/>
              </p:ext>
            </p:extLst>
          </p:nvPr>
        </p:nvGraphicFramePr>
        <p:xfrm>
          <a:off x="2286000" y="2971800"/>
          <a:ext cx="3352800" cy="1892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28800"/>
                <a:gridCol w="1524000"/>
              </a:tblGrid>
              <a:tr h="306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ASPI Score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Star Rating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94 </a:t>
                      </a:r>
                      <a:r>
                        <a:rPr lang="en-US" sz="1800" dirty="0" smtClean="0">
                          <a:effectLst/>
                        </a:rPr>
                        <a:t>– </a:t>
                      </a: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*****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85 - 93.99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****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65 - 84.99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55 - 64.99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0 - 54.99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2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NCLB Provisions Waived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Districts will not be required to use </a:t>
            </a:r>
            <a:r>
              <a:rPr lang="en-US" dirty="0"/>
              <a:t>20% of their Title I allocation to provide SES or transportation to schools of choice. These funds may instead be used, as needed, to provide support to schools identified as Title I priority or focus schools.</a:t>
            </a:r>
          </a:p>
          <a:p>
            <a:pPr lvl="1"/>
            <a:r>
              <a:rPr lang="en-US" dirty="0" smtClean="0"/>
              <a:t>Districts will no longer be required to </a:t>
            </a:r>
            <a:r>
              <a:rPr lang="en-US" dirty="0"/>
              <a:t>use 10% of its Title I allocation for professional development for a district in corrective action</a:t>
            </a:r>
            <a:r>
              <a:rPr lang="en-US" dirty="0" smtClean="0"/>
              <a:t>. All professional development provided with Title I funds must be provided to teachers in Title I schools.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224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final approved ESEA Flexibility Waiver Proposal is posted on the Alaska Department of Education &amp; Early </a:t>
            </a:r>
            <a:r>
              <a:rPr lang="en-US" dirty="0"/>
              <a:t>Development website at: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education.alaska.gov/nclb/esea.html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Alaska regulations under 4 AAC 06.800-.890 are being amended to reflect the new accountability system under the approved waiver</a:t>
            </a:r>
          </a:p>
          <a:p>
            <a:r>
              <a:rPr lang="en-US" dirty="0" smtClean="0"/>
              <a:t>Questions may be addressed to:</a:t>
            </a:r>
          </a:p>
          <a:p>
            <a:pPr lvl="1"/>
            <a:r>
              <a:rPr lang="en-US" dirty="0" smtClean="0"/>
              <a:t>Susan McCauley, </a:t>
            </a:r>
            <a:r>
              <a:rPr lang="en-US" dirty="0" smtClean="0">
                <a:hlinkClick r:id="rId3"/>
              </a:rPr>
              <a:t>susan.mccauley@alaska.gov</a:t>
            </a:r>
            <a:endParaRPr lang="en-US" dirty="0" smtClean="0"/>
          </a:p>
          <a:p>
            <a:pPr lvl="1"/>
            <a:r>
              <a:rPr lang="en-US" dirty="0" smtClean="0"/>
              <a:t>Paul Prussing, </a:t>
            </a:r>
            <a:r>
              <a:rPr lang="en-US" dirty="0" smtClean="0">
                <a:hlinkClick r:id="rId4"/>
              </a:rPr>
              <a:t>paul.prussing@alaska.gov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 Achievement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all students group</a:t>
            </a:r>
          </a:p>
          <a:p>
            <a:r>
              <a:rPr lang="en-US" dirty="0" smtClean="0"/>
              <a:t>Average of % proficient on SBA tests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Math</a:t>
            </a:r>
          </a:p>
          <a:p>
            <a:r>
              <a:rPr lang="en-US" dirty="0" smtClean="0"/>
              <a:t>All </a:t>
            </a:r>
            <a:r>
              <a:rPr lang="en-US" dirty="0"/>
              <a:t>students tested are included, not just “full academic year”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School must meet 95% participation rate; if not, all non-tested students are included as not proficient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Progress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and proficiency index (capped at 100 points earned)</a:t>
            </a:r>
          </a:p>
          <a:p>
            <a:r>
              <a:rPr lang="en-US" dirty="0" smtClean="0"/>
              <a:t>All students group and 4 primary subgroups:</a:t>
            </a:r>
          </a:p>
          <a:p>
            <a:pPr lvl="1"/>
            <a:r>
              <a:rPr lang="en-US" dirty="0" smtClean="0"/>
              <a:t>AK Native/Am Indian</a:t>
            </a:r>
          </a:p>
          <a:p>
            <a:pPr lvl="1"/>
            <a:r>
              <a:rPr lang="en-US" dirty="0" smtClean="0"/>
              <a:t>Economically disadvantaged</a:t>
            </a:r>
          </a:p>
          <a:p>
            <a:pPr lvl="1"/>
            <a:r>
              <a:rPr lang="en-US" dirty="0" smtClean="0"/>
              <a:t>Students with disabilities</a:t>
            </a:r>
          </a:p>
          <a:p>
            <a:pPr lvl="1"/>
            <a:r>
              <a:rPr lang="en-US" dirty="0" smtClean="0"/>
              <a:t>English learners (LEP students)</a:t>
            </a:r>
          </a:p>
          <a:p>
            <a:r>
              <a:rPr lang="en-US" dirty="0" smtClean="0"/>
              <a:t>Primary subgroups selected based on largest numbers or lowest performing statewide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Subgroup Weighting for Progress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lvl="4"/>
            <a:endParaRPr lang="en-US" dirty="0" smtClean="0"/>
          </a:p>
          <a:p>
            <a:r>
              <a:rPr lang="en-US" sz="2600" dirty="0"/>
              <a:t>Each subgroup with at least 5 students testing is weighted as 10% of progress score; remaining % is attributed to all students group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96722"/>
              </p:ext>
            </p:extLst>
          </p:nvPr>
        </p:nvGraphicFramePr>
        <p:xfrm>
          <a:off x="1524000" y="3276600"/>
          <a:ext cx="6553200" cy="243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1171"/>
                <a:gridCol w="1561171"/>
                <a:gridCol w="1561171"/>
                <a:gridCol w="18696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# Subgroups</a:t>
                      </a:r>
                      <a:r>
                        <a:rPr lang="en-US" sz="1600" b="1" baseline="0" dirty="0" smtClean="0"/>
                        <a:t> in school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Weighting for each subgroup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subgroup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weighting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Weighting for “all students” group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9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Indicator Example</a:t>
            </a:r>
            <a:br>
              <a:rPr lang="en-US" dirty="0" smtClean="0"/>
            </a:br>
            <a:r>
              <a:rPr lang="en-US" sz="2700" dirty="0" smtClean="0"/>
              <a:t>School with 3 subgroups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638685"/>
              </p:ext>
            </p:extLst>
          </p:nvPr>
        </p:nvGraphicFramePr>
        <p:xfrm>
          <a:off x="1295400" y="1752600"/>
          <a:ext cx="6758940" cy="4310306"/>
        </p:xfrm>
        <a:graphic>
          <a:graphicData uri="http://schemas.openxmlformats.org/drawingml/2006/table">
            <a:tbl>
              <a:tblPr firstRow="1" firstCol="1" bandRow="1"/>
              <a:tblGrid>
                <a:gridCol w="2321253"/>
                <a:gridCol w="1536122"/>
                <a:gridCol w="1109422"/>
                <a:gridCol w="1792143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G&amp;P Index 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Weighting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Component of Progress 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students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 Native/Am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Indian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Econ Disadvantaged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SWDs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 Progress 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84.73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 for attendance rate based on chart: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97634"/>
              </p:ext>
            </p:extLst>
          </p:nvPr>
        </p:nvGraphicFramePr>
        <p:xfrm>
          <a:off x="2057400" y="2362200"/>
          <a:ext cx="4724399" cy="2667000"/>
        </p:xfrm>
        <a:graphic>
          <a:graphicData uri="http://schemas.openxmlformats.org/drawingml/2006/table">
            <a:tbl>
              <a:tblPr firstRow="1" firstCol="1" bandRow="1"/>
              <a:tblGrid>
                <a:gridCol w="3186681"/>
                <a:gridCol w="1537718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Attendance rate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Points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96% - 100%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93% - 95%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Calibri"/>
                        </a:rPr>
                        <a:t>95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90% - 92%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85% - 89%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50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Calibri"/>
                        </a:rPr>
                        <a:t>70% - 85%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Below 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70%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8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1582</TotalTime>
  <Words>3532</Words>
  <Application>Microsoft Office PowerPoint</Application>
  <PresentationFormat>On-screen Show (4:3)</PresentationFormat>
  <Paragraphs>957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Adjacency</vt:lpstr>
      <vt:lpstr>Alaska’s New Accountability System</vt:lpstr>
      <vt:lpstr>Accountability Components</vt:lpstr>
      <vt:lpstr>Alaska School Performance Index</vt:lpstr>
      <vt:lpstr>Star Ratings</vt:lpstr>
      <vt:lpstr>Academic Achievement Indicator</vt:lpstr>
      <vt:lpstr>School Progress Indicator</vt:lpstr>
      <vt:lpstr>Subgroup Weighting for Progress</vt:lpstr>
      <vt:lpstr>Progress Indicator Example School with 3 subgroups</vt:lpstr>
      <vt:lpstr>Attendance Rate</vt:lpstr>
      <vt:lpstr>Graduation Rate</vt:lpstr>
      <vt:lpstr>College &amp; Career Ready</vt:lpstr>
      <vt:lpstr>WorkKeys Participation Rate</vt:lpstr>
      <vt:lpstr>Indicators Weighted for Elementary/Middle Grades K-8</vt:lpstr>
      <vt:lpstr>Indicators Weighted for High School Grades 9-12</vt:lpstr>
      <vt:lpstr>Indicators Weighted for Combined Grades K-12</vt:lpstr>
      <vt:lpstr>Sample ASPI Chart K-8 School</vt:lpstr>
      <vt:lpstr>Sample ASPI Chart High School</vt:lpstr>
      <vt:lpstr>Sample ASPI Chart K-12 grades</vt:lpstr>
      <vt:lpstr>AMO Targets</vt:lpstr>
      <vt:lpstr>AMO &amp; Graduation Rate Reporting</vt:lpstr>
      <vt:lpstr>AMO Calculation Example</vt:lpstr>
      <vt:lpstr>State AMO Targets</vt:lpstr>
      <vt:lpstr>State AMO Targets</vt:lpstr>
      <vt:lpstr>School Designations &amp; Supports</vt:lpstr>
      <vt:lpstr>District Supports</vt:lpstr>
      <vt:lpstr>Reward Schools</vt:lpstr>
      <vt:lpstr>Reward Schools Criteria</vt:lpstr>
      <vt:lpstr>Recognition for Reward Schools</vt:lpstr>
      <vt:lpstr>Title I Reward Schools</vt:lpstr>
      <vt:lpstr>Lowest Performing Schools</vt:lpstr>
      <vt:lpstr>Consult with districts</vt:lpstr>
      <vt:lpstr>Priority Schools</vt:lpstr>
      <vt:lpstr>Turnaround Principles</vt:lpstr>
      <vt:lpstr>Consequences &amp; Supports for Priority Schools</vt:lpstr>
      <vt:lpstr>Exiting Priority Status</vt:lpstr>
      <vt:lpstr>Focus Schools</vt:lpstr>
      <vt:lpstr>Consequences &amp; Supports for Focus Schools</vt:lpstr>
      <vt:lpstr>Exiting Focus Status</vt:lpstr>
      <vt:lpstr>NCLB Provisions Waived</vt:lpstr>
      <vt:lpstr>NCLB Provisions Waived con’t.</vt:lpstr>
      <vt:lpstr>More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ESEA FLEXIBILITY WAIVER</dc:title>
  <dc:creator>MacKinnon</dc:creator>
  <cp:lastModifiedBy>MacKinnon, Margaret H (EED)</cp:lastModifiedBy>
  <cp:revision>79</cp:revision>
  <cp:lastPrinted>2013-05-09T16:51:44Z</cp:lastPrinted>
  <dcterms:created xsi:type="dcterms:W3CDTF">2012-07-29T02:43:14Z</dcterms:created>
  <dcterms:modified xsi:type="dcterms:W3CDTF">2013-05-21T17:36:24Z</dcterms:modified>
</cp:coreProperties>
</file>