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09" r:id="rId2"/>
    <p:sldId id="256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308" r:id="rId17"/>
    <p:sldId id="304" r:id="rId18"/>
    <p:sldId id="294" r:id="rId19"/>
    <p:sldId id="295" r:id="rId20"/>
    <p:sldId id="296" r:id="rId21"/>
    <p:sldId id="297" r:id="rId22"/>
    <p:sldId id="305" r:id="rId23"/>
    <p:sldId id="298" r:id="rId24"/>
    <p:sldId id="299" r:id="rId25"/>
    <p:sldId id="300" r:id="rId26"/>
    <p:sldId id="301" r:id="rId27"/>
    <p:sldId id="306" r:id="rId28"/>
    <p:sldId id="302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58404" autoAdjust="0"/>
  </p:normalViewPr>
  <p:slideViewPr>
    <p:cSldViewPr>
      <p:cViewPr varScale="1">
        <p:scale>
          <a:sx n="80" d="100"/>
          <a:sy n="80" d="100"/>
        </p:scale>
        <p:origin x="-16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247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A03CE9-A20B-45ED-953A-54C12E337C28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ABDFA9B-EAD7-46FA-9545-B3F1477B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24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BEBD71-2E04-4DA3-A8F0-A25614580DC1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04800" y="4415790"/>
            <a:ext cx="6400800" cy="419481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4A4ADAD-2F5E-456D-A921-6885FEF9D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36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4ADAD-2F5E-456D-A921-6885FEF9D6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27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5AEF3-5073-4618-B63D-FBA98E069B3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681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5AEF3-5073-4618-B63D-FBA98E069B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389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5AEF3-5073-4618-B63D-FBA98E069B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7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5AEF3-5073-4618-B63D-FBA98E069B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64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5AEF3-5073-4618-B63D-FBA98E069B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945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5AEF3-5073-4618-B63D-FBA98E069B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78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5AEF3-5073-4618-B63D-FBA98E069B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78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4ADAD-2F5E-456D-A921-6885FEF9D63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729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5AEF3-5073-4618-B63D-FBA98E069B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39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5AEF3-5073-4618-B63D-FBA98E069B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4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4ADAD-2F5E-456D-A921-6885FEF9D6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275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5AEF3-5073-4618-B63D-FBA98E069B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018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5AEF3-5073-4618-B63D-FBA98E069B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60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4ADAD-2F5E-456D-A921-6885FEF9D63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77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5AEF3-5073-4618-B63D-FBA98E069B3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830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5AEF3-5073-4618-B63D-FBA98E069B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501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5AEF3-5073-4618-B63D-FBA98E069B3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303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4ADAD-2F5E-456D-A921-6885FEF9D63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120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4ADAD-2F5E-456D-A921-6885FEF9D63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233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4ADAD-2F5E-456D-A921-6885FEF9D63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68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5AEF3-5073-4618-B63D-FBA98E069B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53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5AEF3-5073-4618-B63D-FBA98E069B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29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4ADAD-2F5E-456D-A921-6885FEF9D6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87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5AEF3-5073-4618-B63D-FBA98E069B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38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5AEF3-5073-4618-B63D-FBA98E069B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52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5AEF3-5073-4618-B63D-FBA98E069B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39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775325" cy="4422775"/>
          </a:xfrm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5AEF3-5073-4618-B63D-FBA98E069B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9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5438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A2165B-6A61-4BA3-9AB2-E9A405596E43}" type="datetime1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5791200"/>
            <a:ext cx="762000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7006-1A92-45A0-AF77-9F345FC87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3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7006-1A92-45A0-AF77-9F345FC87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5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0"/>
            <a:ext cx="381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209800"/>
            <a:ext cx="381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1524000"/>
            <a:ext cx="381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1" y="2209800"/>
            <a:ext cx="381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7006-1A92-45A0-AF77-9F345FC87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59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7006-1A92-45A0-AF77-9F345FC87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7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7006-1A92-45A0-AF77-9F345FC87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45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04800"/>
            <a:ext cx="45720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301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7006-1A92-45A0-AF77-9F345FC87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0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7006-1A92-45A0-AF77-9F345FC87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5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1612BFC-EE3B-48FF-A841-252DE731A14C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5093-5A3C-4EDE-BB9B-A71DB90330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98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382000" y="0"/>
            <a:ext cx="762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0138" y="5638800"/>
            <a:ext cx="762000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67006-1A92-45A0-AF77-9F345FC87D7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566" y="6109137"/>
            <a:ext cx="646868" cy="59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25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education.alaska.gov/TeacherCertification/edeval.html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sondra.meredith@alaska.gov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1721378" y="2722066"/>
            <a:ext cx="1663304" cy="1006868"/>
            <a:chOff x="1718724" y="2722066"/>
            <a:chExt cx="1663304" cy="1006868"/>
          </a:xfrm>
        </p:grpSpPr>
        <p:sp>
          <p:nvSpPr>
            <p:cNvPr id="70" name="Text Box 19"/>
            <p:cNvSpPr txBox="1"/>
            <p:nvPr/>
          </p:nvSpPr>
          <p:spPr>
            <a:xfrm>
              <a:off x="1718724" y="3339606"/>
              <a:ext cx="1663304" cy="3893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b="1" dirty="0">
                  <a:effectLst/>
                  <a:ea typeface="Calibri"/>
                  <a:cs typeface="Times New Roman"/>
                </a:rPr>
                <a:t>A</a:t>
              </a:r>
              <a:r>
                <a:rPr lang="en-US" sz="1800" dirty="0">
                  <a:effectLst/>
                  <a:ea typeface="Calibri"/>
                  <a:cs typeface="Times New Roman"/>
                </a:rPr>
                <a:t>ccountability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71" name="5-Point Star 70"/>
            <p:cNvSpPr/>
            <p:nvPr/>
          </p:nvSpPr>
          <p:spPr>
            <a:xfrm>
              <a:off x="2188122" y="2722066"/>
              <a:ext cx="568179" cy="638065"/>
            </a:xfrm>
            <a:prstGeom prst="star5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718724" y="2722066"/>
            <a:ext cx="1663304" cy="1006868"/>
            <a:chOff x="1718724" y="2722066"/>
            <a:chExt cx="1663304" cy="1006868"/>
          </a:xfrm>
        </p:grpSpPr>
        <p:sp>
          <p:nvSpPr>
            <p:cNvPr id="62" name="Text Box 19"/>
            <p:cNvSpPr txBox="1"/>
            <p:nvPr/>
          </p:nvSpPr>
          <p:spPr>
            <a:xfrm>
              <a:off x="1718724" y="3339606"/>
              <a:ext cx="1663304" cy="3893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b="1" dirty="0">
                  <a:effectLst/>
                  <a:ea typeface="Calibri"/>
                  <a:cs typeface="Times New Roman"/>
                </a:rPr>
                <a:t>A</a:t>
              </a:r>
              <a:r>
                <a:rPr lang="en-US" sz="1800" dirty="0">
                  <a:effectLst/>
                  <a:ea typeface="Calibri"/>
                  <a:cs typeface="Times New Roman"/>
                </a:rPr>
                <a:t>ccountability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64" name="5-Point Star 63"/>
            <p:cNvSpPr/>
            <p:nvPr/>
          </p:nvSpPr>
          <p:spPr>
            <a:xfrm>
              <a:off x="2188122" y="2722066"/>
              <a:ext cx="568179" cy="638065"/>
            </a:xfrm>
            <a:prstGeom prst="star5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dirty="0" smtClean="0"/>
                <a:t>  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1083" y="185506"/>
            <a:ext cx="8211335" cy="5986694"/>
            <a:chOff x="71083" y="171299"/>
            <a:chExt cx="8211335" cy="5986694"/>
          </a:xfrm>
        </p:grpSpPr>
        <p:sp>
          <p:nvSpPr>
            <p:cNvPr id="60" name="Text Box 18"/>
            <p:cNvSpPr txBox="1"/>
            <p:nvPr/>
          </p:nvSpPr>
          <p:spPr>
            <a:xfrm>
              <a:off x="990601" y="2641514"/>
              <a:ext cx="1295400" cy="27252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b="1" dirty="0">
                  <a:effectLst/>
                  <a:ea typeface="Calibri"/>
                  <a:cs typeface="Times New Roman"/>
                </a:rPr>
                <a:t>A</a:t>
              </a:r>
              <a:r>
                <a:rPr lang="en-US" sz="1800" dirty="0">
                  <a:effectLst/>
                  <a:ea typeface="Calibri"/>
                  <a:cs typeface="Times New Roman"/>
                </a:rPr>
                <a:t>ssessment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67" name="Text Box 2"/>
            <p:cNvSpPr txBox="1"/>
            <p:nvPr/>
          </p:nvSpPr>
          <p:spPr>
            <a:xfrm>
              <a:off x="4509284" y="4467327"/>
              <a:ext cx="1358116" cy="60562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dirty="0">
                  <a:effectLst/>
                  <a:ea typeface="Calibri"/>
                  <a:cs typeface="Times New Roman"/>
                </a:rPr>
                <a:t>Parents &amp; Community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3" name="Text Box 13"/>
            <p:cNvSpPr txBox="1"/>
            <p:nvPr/>
          </p:nvSpPr>
          <p:spPr>
            <a:xfrm>
              <a:off x="5637804" y="1701759"/>
              <a:ext cx="2644614" cy="136935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dirty="0">
                  <a:effectLst/>
                  <a:ea typeface="Calibri"/>
                  <a:cs typeface="Times New Roman"/>
                </a:rPr>
                <a:t>Preparing</a:t>
              </a:r>
              <a:endParaRPr lang="en-US" sz="1100" dirty="0">
                <a:effectLst/>
                <a:ea typeface="Calibri"/>
                <a:cs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dirty="0">
                  <a:effectLst/>
                  <a:ea typeface="Calibri"/>
                  <a:cs typeface="Times New Roman"/>
                </a:rPr>
                <a:t>College, Career,</a:t>
              </a:r>
              <a:endParaRPr lang="en-US" sz="1100" dirty="0">
                <a:effectLst/>
                <a:ea typeface="Calibri"/>
                <a:cs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200" b="1" dirty="0">
                  <a:effectLst/>
                  <a:ea typeface="Calibri"/>
                  <a:cs typeface="Times New Roman"/>
                </a:rPr>
                <a:t>&amp; Culturally Ready Graduates 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4" name="5-Point Star 53"/>
            <p:cNvSpPr/>
            <p:nvPr/>
          </p:nvSpPr>
          <p:spPr>
            <a:xfrm>
              <a:off x="315804" y="1782310"/>
              <a:ext cx="568179" cy="638065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5" name="5-Point Star 54"/>
            <p:cNvSpPr/>
            <p:nvPr/>
          </p:nvSpPr>
          <p:spPr>
            <a:xfrm>
              <a:off x="2816503" y="4668703"/>
              <a:ext cx="568179" cy="638065"/>
            </a:xfrm>
            <a:prstGeom prst="star5">
              <a:avLst/>
            </a:prstGeom>
            <a:solidFill>
              <a:srgbClr val="FFFF7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6" name="5-Point Star 55"/>
            <p:cNvSpPr/>
            <p:nvPr/>
          </p:nvSpPr>
          <p:spPr>
            <a:xfrm>
              <a:off x="4034792" y="5004331"/>
              <a:ext cx="568179" cy="638065"/>
            </a:xfrm>
            <a:prstGeom prst="star5">
              <a:avLst/>
            </a:prstGeom>
            <a:solidFill>
              <a:srgbClr val="FF8C1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7" name="5-Point Star 56"/>
            <p:cNvSpPr/>
            <p:nvPr/>
          </p:nvSpPr>
          <p:spPr>
            <a:xfrm>
              <a:off x="4611877" y="3863198"/>
              <a:ext cx="568179" cy="638065"/>
            </a:xfrm>
            <a:prstGeom prst="star5">
              <a:avLst/>
            </a:prstGeom>
            <a:solidFill>
              <a:srgbClr val="FFFF7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8" name="5-Point Star 57"/>
            <p:cNvSpPr/>
            <p:nvPr/>
          </p:nvSpPr>
          <p:spPr>
            <a:xfrm>
              <a:off x="6368778" y="520351"/>
              <a:ext cx="1157019" cy="1157168"/>
            </a:xfrm>
            <a:prstGeom prst="star5">
              <a:avLst/>
            </a:prstGeom>
            <a:solidFill>
              <a:srgbClr val="FFFF00"/>
            </a:solidFill>
            <a:ln w="4445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6"/>
            <p:cNvSpPr txBox="1"/>
            <p:nvPr/>
          </p:nvSpPr>
          <p:spPr>
            <a:xfrm>
              <a:off x="71083" y="2435184"/>
              <a:ext cx="1186097" cy="27252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b="1" dirty="0">
                  <a:effectLst/>
                  <a:ea typeface="Calibri"/>
                  <a:cs typeface="Times New Roman"/>
                </a:rPr>
                <a:t>S</a:t>
              </a:r>
              <a:r>
                <a:rPr lang="en-US" sz="1800" dirty="0">
                  <a:effectLst/>
                  <a:ea typeface="Calibri"/>
                  <a:cs typeface="Times New Roman"/>
                </a:rPr>
                <a:t>tandards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61" name="Text Box 14"/>
            <p:cNvSpPr txBox="1"/>
            <p:nvPr/>
          </p:nvSpPr>
          <p:spPr>
            <a:xfrm>
              <a:off x="3906552" y="5742710"/>
              <a:ext cx="1281790" cy="41528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b="1" dirty="0">
                  <a:effectLst/>
                  <a:ea typeface="Calibri"/>
                  <a:cs typeface="Times New Roman"/>
                </a:rPr>
                <a:t>S</a:t>
              </a:r>
              <a:r>
                <a:rPr lang="en-US" sz="1800" dirty="0">
                  <a:effectLst/>
                  <a:ea typeface="Calibri"/>
                  <a:cs typeface="Times New Roman"/>
                </a:rPr>
                <a:t>upport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63" name="5-Point Star 62"/>
            <p:cNvSpPr/>
            <p:nvPr/>
          </p:nvSpPr>
          <p:spPr>
            <a:xfrm>
              <a:off x="1457149" y="2023961"/>
              <a:ext cx="568179" cy="638065"/>
            </a:xfrm>
            <a:prstGeom prst="star5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5" name="5-Point Star 64"/>
            <p:cNvSpPr/>
            <p:nvPr/>
          </p:nvSpPr>
          <p:spPr>
            <a:xfrm>
              <a:off x="3060161" y="3433595"/>
              <a:ext cx="568179" cy="638065"/>
            </a:xfrm>
            <a:prstGeom prst="star5">
              <a:avLst/>
            </a:prstGeom>
            <a:solidFill>
              <a:srgbClr val="FFFF7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66" name="Picture 65" descr="C:\Users\jmhood\AppData\Local\Microsoft\Windows\Temporary Internet Files\Content.Outlook\ZW50GFNF\EEDlogocolor.t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5399" y="171299"/>
              <a:ext cx="692501" cy="671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82418" y="5638800"/>
            <a:ext cx="869720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9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620000" cy="1600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Aligning Information Sources to Evaluation Components</a:t>
            </a:r>
            <a:endParaRPr 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043946" y="1763525"/>
            <a:ext cx="2537454" cy="27790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Information Sources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5"/>
          <p:cNvSpPr>
            <a:spLocks noChangeArrowheads="1"/>
          </p:cNvSpPr>
          <p:nvPr/>
        </p:nvSpPr>
        <p:spPr bwMode="auto">
          <a:xfrm>
            <a:off x="4334138" y="1769968"/>
            <a:ext cx="2971800" cy="2714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Educator Evaluation Components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28"/>
          <p:cNvSpPr>
            <a:spLocks noChangeArrowheads="1"/>
          </p:cNvSpPr>
          <p:nvPr/>
        </p:nvSpPr>
        <p:spPr bwMode="auto">
          <a:xfrm>
            <a:off x="1064117" y="5073460"/>
            <a:ext cx="2975472" cy="1125887"/>
          </a:xfrm>
          <a:prstGeom prst="rightArrowCallout">
            <a:avLst>
              <a:gd name="adj1" fmla="val 29648"/>
              <a:gd name="adj2" fmla="val 27116"/>
              <a:gd name="adj3" fmla="val 39586"/>
              <a:gd name="adj4" fmla="val 78132"/>
            </a:avLst>
          </a:prstGeom>
          <a:gradFill rotWithShape="1">
            <a:gsLst>
              <a:gs pos="0">
                <a:srgbClr val="4C9BD3"/>
              </a:gs>
              <a:gs pos="100000">
                <a:srgbClr val="4C9BD3">
                  <a:gamma/>
                  <a:invGamma/>
                </a:srgbClr>
              </a:gs>
            </a:gsLst>
            <a:lin ang="5400000" scaled="1"/>
          </a:gra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Two to four valid, reliable measures of student growth including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statewide assessments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9"/>
          <p:cNvSpPr>
            <a:spLocks noChangeArrowheads="1"/>
          </p:cNvSpPr>
          <p:nvPr/>
        </p:nvSpPr>
        <p:spPr bwMode="auto">
          <a:xfrm>
            <a:off x="1065799" y="2306451"/>
            <a:ext cx="2973789" cy="2767009"/>
          </a:xfrm>
          <a:prstGeom prst="rightArrowCallout">
            <a:avLst>
              <a:gd name="adj1" fmla="val 32359"/>
              <a:gd name="adj2" fmla="val 23807"/>
              <a:gd name="adj3" fmla="val 15082"/>
              <a:gd name="adj4" fmla="val 78289"/>
            </a:avLst>
          </a:prstGeom>
          <a:solidFill>
            <a:srgbClr val="FFCC99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Observations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(district may select a nationally recognized framework approved by the department)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Information from parents, students, etc.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Other information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(as determined by the district)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4333293" y="5366911"/>
            <a:ext cx="1438179" cy="517431"/>
          </a:xfrm>
          <a:prstGeom prst="rect">
            <a:avLst/>
          </a:prstGeom>
          <a:solidFill>
            <a:srgbClr val="4C9BD3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Student Learning  Standard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333233" y="2351702"/>
            <a:ext cx="1436204" cy="3016924"/>
            <a:chOff x="4333233" y="2351702"/>
            <a:chExt cx="1436204" cy="3016924"/>
          </a:xfrm>
        </p:grpSpPr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334138" y="4912073"/>
              <a:ext cx="1431474" cy="456553"/>
            </a:xfrm>
            <a:prstGeom prst="rect">
              <a:avLst/>
            </a:prstGeom>
            <a:solidFill>
              <a:srgbClr val="FFCC99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Professional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b="1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Practice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4333233" y="4455258"/>
              <a:ext cx="1431474" cy="45778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Family &amp;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b="1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Community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4333390" y="4052105"/>
              <a:ext cx="1433180" cy="418906"/>
            </a:xfrm>
            <a:prstGeom prst="rect">
              <a:avLst/>
            </a:prstGeom>
            <a:solidFill>
              <a:srgbClr val="FFCC99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Learning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b="1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Environment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4334138" y="3211016"/>
              <a:ext cx="1431474" cy="441148"/>
            </a:xfrm>
            <a:prstGeom prst="rect">
              <a:avLst/>
            </a:prstGeom>
            <a:solidFill>
              <a:srgbClr val="FFCC99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b="1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Content Knowledge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b="1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&amp; Instruction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4334050" y="3641229"/>
              <a:ext cx="1435387" cy="41212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Assessment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9"/>
            <p:cNvSpPr>
              <a:spLocks noChangeArrowheads="1"/>
            </p:cNvSpPr>
            <p:nvPr/>
          </p:nvSpPr>
          <p:spPr bwMode="auto">
            <a:xfrm>
              <a:off x="4333481" y="2351702"/>
              <a:ext cx="1431474" cy="441148"/>
            </a:xfrm>
            <a:prstGeom prst="rect">
              <a:avLst/>
            </a:prstGeom>
            <a:solidFill>
              <a:srgbClr val="FFCC99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Understanding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Student Needs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20"/>
            <p:cNvSpPr>
              <a:spLocks noChangeArrowheads="1"/>
            </p:cNvSpPr>
            <p:nvPr/>
          </p:nvSpPr>
          <p:spPr bwMode="auto">
            <a:xfrm>
              <a:off x="4334138" y="2783839"/>
              <a:ext cx="1431474" cy="44114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Differentiation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Rectangle 21"/>
          <p:cNvSpPr>
            <a:spLocks noChangeArrowheads="1"/>
          </p:cNvSpPr>
          <p:nvPr/>
        </p:nvSpPr>
        <p:spPr bwMode="auto">
          <a:xfrm rot="5400000">
            <a:off x="4072184" y="3674143"/>
            <a:ext cx="3015209" cy="370331"/>
          </a:xfrm>
          <a:prstGeom prst="rect">
            <a:avLst/>
          </a:prstGeom>
          <a:solidFill>
            <a:srgbClr val="D9D9D9">
              <a:alpha val="24001"/>
            </a:srgbClr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Cultural  Standards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22"/>
          <p:cNvSpPr>
            <a:spLocks noChangeArrowheads="1"/>
          </p:cNvSpPr>
          <p:nvPr/>
        </p:nvSpPr>
        <p:spPr bwMode="auto">
          <a:xfrm>
            <a:off x="5748027" y="2147399"/>
            <a:ext cx="1924728" cy="3940786"/>
          </a:xfrm>
          <a:prstGeom prst="rightArrow">
            <a:avLst>
              <a:gd name="adj1" fmla="val 89496"/>
              <a:gd name="adj2" fmla="val 40972"/>
            </a:avLst>
          </a:prstGeom>
          <a:gradFill flip="none" rotWithShape="1">
            <a:gsLst>
              <a:gs pos="0">
                <a:srgbClr val="FFCC99"/>
              </a:gs>
              <a:gs pos="100000">
                <a:srgbClr val="4C9BD3"/>
              </a:gs>
            </a:gsLst>
            <a:lin ang="5400000" scaled="1"/>
            <a:tileRect/>
          </a:gra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Performance Rating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on  each of the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n-US" sz="12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eight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8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)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standards.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Unsatisfactory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ts val="1000"/>
              <a:buFont typeface="Symbol" pitchFamily="18" charset="2"/>
              <a:buChar char="·"/>
            </a:pP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Basic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ts val="1000"/>
            </a:pPr>
            <a:endParaRPr lang="en-US" sz="1400" b="1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ts val="1000"/>
              <a:buFont typeface="Symbol" pitchFamily="18" charset="2"/>
              <a:buChar char="·"/>
            </a:pP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Proficient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Exemplary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5638800"/>
            <a:ext cx="9225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8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7" dur="2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2" grpId="0" animBg="1"/>
      <p:bldP spid="9" grpId="0" animBg="1"/>
      <p:bldP spid="17" grpId="0" animBg="1"/>
      <p:bldP spid="17" grpId="1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Levels of Performance</a:t>
            </a:r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294916"/>
              </p:ext>
            </p:extLst>
          </p:nvPr>
        </p:nvGraphicFramePr>
        <p:xfrm>
          <a:off x="3505200" y="1629305"/>
          <a:ext cx="4267198" cy="4107327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2715490"/>
                <a:gridCol w="387926"/>
                <a:gridCol w="387926"/>
                <a:gridCol w="387926"/>
                <a:gridCol w="387930"/>
              </a:tblGrid>
              <a:tr h="30148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Standards</a:t>
                      </a:r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Performance</a:t>
                      </a:r>
                      <a:r>
                        <a:rPr lang="en-US" sz="1200" b="1" baseline="0" dirty="0" smtClean="0"/>
                        <a:t> Levels</a:t>
                      </a:r>
                      <a:endParaRPr lang="en-US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1978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U</a:t>
                      </a:r>
                      <a:endParaRPr lang="en-US" b="1" dirty="0"/>
                    </a:p>
                  </a:txBody>
                  <a:tcPr/>
                </a:tc>
              </a:tr>
              <a:tr h="40197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Understanding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Student Needs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40197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Differentiation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197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Content Knowledge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 &amp; Instruction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40197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Assessment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197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Learning Environment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40197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Family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 &amp; Community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197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Professional Practice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47383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Student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 Learning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" name="AutoShape 22"/>
          <p:cNvSpPr>
            <a:spLocks noChangeArrowheads="1"/>
          </p:cNvSpPr>
          <p:nvPr/>
        </p:nvSpPr>
        <p:spPr bwMode="auto">
          <a:xfrm>
            <a:off x="457200" y="1592862"/>
            <a:ext cx="2819400" cy="4350738"/>
          </a:xfrm>
          <a:prstGeom prst="rightArrow">
            <a:avLst>
              <a:gd name="adj1" fmla="val 73269"/>
              <a:gd name="adj2" fmla="val 40972"/>
            </a:avLst>
          </a:prstGeom>
          <a:gradFill flip="none" rotWithShape="1">
            <a:gsLst>
              <a:gs pos="0">
                <a:srgbClr val="FFCC99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Performance Rating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on  each of the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8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standards.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Unsatisfactory (U)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ts val="1000"/>
              <a:buFont typeface="Symbol" pitchFamily="18" charset="2"/>
              <a:buChar char="·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Basic (B)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ts val="1000"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ts val="1000"/>
              <a:buFont typeface="Symbol" pitchFamily="18" charset="2"/>
              <a:buChar char="·"/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Proficient (P)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Exemplary (E)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5638800"/>
            <a:ext cx="8463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1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620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Training &amp;</a:t>
            </a:r>
            <a:br>
              <a:rPr lang="en-US" dirty="0" smtClean="0"/>
            </a:br>
            <a:r>
              <a:rPr lang="en-US" dirty="0" smtClean="0"/>
              <a:t>Inter-rater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543800" cy="3687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 district’s </a:t>
            </a:r>
            <a:r>
              <a:rPr lang="en-US" sz="3200" dirty="0"/>
              <a:t>evaluation training </a:t>
            </a:r>
            <a:r>
              <a:rPr lang="en-US" sz="3200" dirty="0" smtClean="0"/>
              <a:t>must include </a:t>
            </a:r>
            <a:r>
              <a:rPr lang="en-US" sz="3200" dirty="0"/>
              <a:t>training </a:t>
            </a:r>
            <a:r>
              <a:rPr lang="en-US" sz="3200" dirty="0" smtClean="0"/>
              <a:t>that provides </a:t>
            </a:r>
            <a:r>
              <a:rPr lang="en-US" sz="3200" dirty="0"/>
              <a:t>for an assurance </a:t>
            </a:r>
            <a:r>
              <a:rPr lang="en-US" sz="3200" dirty="0" smtClean="0"/>
              <a:t>of inter‐rater reliability</a:t>
            </a:r>
            <a:r>
              <a:rPr lang="en-US" sz="32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5638800"/>
            <a:ext cx="8463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7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986944" cy="1295400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Linking Levels of Performance to Results &amp; Actions</a:t>
            </a:r>
            <a:endParaRPr lang="en-US" dirty="0"/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6705601" y="3832225"/>
            <a:ext cx="1366838" cy="2163763"/>
          </a:xfrm>
          <a:prstGeom prst="flowChartAlternateProcess">
            <a:avLst/>
          </a:prstGeom>
          <a:gradFill rotWithShape="1">
            <a:gsLst>
              <a:gs pos="0">
                <a:srgbClr val="BEE396"/>
              </a:gs>
              <a:gs pos="100000">
                <a:srgbClr val="00B050"/>
              </a:gs>
            </a:gsLst>
            <a:lin ang="5400000" scaled="1"/>
          </a:gra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Professional  Learning Focus for district &amp; teacher.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_______________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Annual Evaluation Alternative for the following school year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(as determined by the district)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702426" y="2649538"/>
            <a:ext cx="1366838" cy="1182687"/>
          </a:xfrm>
          <a:prstGeom prst="flowChartAlternateProcess">
            <a:avLst/>
          </a:prstGeom>
          <a:solidFill>
            <a:srgbClr val="FFFF66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District Support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Plan of Professional Growth 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(optional)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702426" y="1750310"/>
            <a:ext cx="1366838" cy="901700"/>
          </a:xfrm>
          <a:prstGeom prst="flowChartAlternateProcess">
            <a:avLst/>
          </a:prstGeom>
          <a:solidFill>
            <a:srgbClr val="FF3333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Plan of Improvement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953001" y="3830638"/>
            <a:ext cx="1698625" cy="2189162"/>
          </a:xfrm>
          <a:prstGeom prst="rightArrowCallout">
            <a:avLst>
              <a:gd name="adj1" fmla="val 33807"/>
              <a:gd name="adj2" fmla="val 32220"/>
              <a:gd name="adj3" fmla="val 25759"/>
              <a:gd name="adj4" fmla="val 66667"/>
            </a:avLst>
          </a:prstGeom>
          <a:gradFill rotWithShape="1">
            <a:gsLst>
              <a:gs pos="0">
                <a:srgbClr val="BEE396"/>
              </a:gs>
              <a:gs pos="100000">
                <a:srgbClr val="00B050"/>
              </a:gs>
            </a:gsLst>
            <a:lin ang="5400000" scaled="1"/>
          </a:gra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Proficient or higher on 7 standards and basic or higher on 1 standard.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Exceeds the districts performance standards (as determined by the district)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4953000" y="2687638"/>
            <a:ext cx="1700213" cy="1139825"/>
          </a:xfrm>
          <a:prstGeom prst="rightArrowCallout">
            <a:avLst>
              <a:gd name="adj1" fmla="val 26231"/>
              <a:gd name="adj2" fmla="val 25000"/>
              <a:gd name="adj3" fmla="val 38603"/>
              <a:gd name="adj4" fmla="val 66667"/>
            </a:avLst>
          </a:prstGeom>
          <a:solidFill>
            <a:srgbClr val="FFFF66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Basic on 2 or more standards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4953000" y="1839913"/>
            <a:ext cx="1698625" cy="847725"/>
          </a:xfrm>
          <a:prstGeom prst="rightArrowCallout">
            <a:avLst>
              <a:gd name="adj1" fmla="val 26231"/>
              <a:gd name="adj2" fmla="val 25000"/>
              <a:gd name="adj3" fmla="val 51856"/>
              <a:gd name="adj4" fmla="val 66667"/>
            </a:avLst>
          </a:prstGeom>
          <a:solidFill>
            <a:srgbClr val="FF3333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Unsatisfactory on 1 or more standard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176690"/>
              </p:ext>
            </p:extLst>
          </p:nvPr>
        </p:nvGraphicFramePr>
        <p:xfrm>
          <a:off x="381001" y="1780736"/>
          <a:ext cx="4267200" cy="4315263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2715489"/>
                <a:gridCol w="387927"/>
                <a:gridCol w="387927"/>
                <a:gridCol w="387927"/>
                <a:gridCol w="387930"/>
              </a:tblGrid>
              <a:tr h="49194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Standards</a:t>
                      </a:r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Performance</a:t>
                      </a:r>
                      <a:r>
                        <a:rPr lang="en-US" sz="1200" b="1" baseline="0" dirty="0" smtClean="0"/>
                        <a:t> Levels</a:t>
                      </a:r>
                      <a:endParaRPr lang="en-US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9299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U</a:t>
                      </a:r>
                      <a:endParaRPr lang="en-US" b="1" dirty="0"/>
                    </a:p>
                  </a:txBody>
                  <a:tcPr/>
                </a:tc>
              </a:tr>
              <a:tr h="39929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Understanding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Student Needs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39929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Differentiation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5754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Content Knowledge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 &amp; Instruction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39929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Assessment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29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Learning Environment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39929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Family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 &amp; Community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29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Professional Practice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Student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 Learning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5638800"/>
            <a:ext cx="9225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6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9"/>
          <p:cNvSpPr>
            <a:spLocks noChangeArrowheads="1"/>
          </p:cNvSpPr>
          <p:nvPr/>
        </p:nvSpPr>
        <p:spPr bwMode="auto">
          <a:xfrm>
            <a:off x="5257800" y="1716157"/>
            <a:ext cx="2895600" cy="1143000"/>
          </a:xfrm>
          <a:prstGeom prst="flowChartAlternateProcess">
            <a:avLst/>
          </a:prstGeom>
          <a:solidFill>
            <a:srgbClr val="FF3333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Plan of Improvement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6800" y="3124200"/>
            <a:ext cx="350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/>
          </a:p>
          <a:p>
            <a:endParaRPr lang="en-US" sz="11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257800" y="3346269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If, at the conclusion of a plan of improvement, the educator’s performance does not meet district standards the educator may be non-retained.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727490"/>
              </p:ext>
            </p:extLst>
          </p:nvPr>
        </p:nvGraphicFramePr>
        <p:xfrm>
          <a:off x="533400" y="1447798"/>
          <a:ext cx="4343400" cy="4776539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2763981"/>
                <a:gridCol w="394854"/>
                <a:gridCol w="394854"/>
                <a:gridCol w="394854"/>
                <a:gridCol w="394857"/>
              </a:tblGrid>
              <a:tr h="35757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Standards</a:t>
                      </a:r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Performance</a:t>
                      </a:r>
                      <a:r>
                        <a:rPr lang="en-US" sz="1200" b="1" baseline="0" dirty="0" smtClean="0"/>
                        <a:t> Levels</a:t>
                      </a:r>
                      <a:endParaRPr lang="en-US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6767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U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676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Understanding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Student Needs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676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Differentiation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420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Content Knowledge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 &amp; Instruction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676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Assessment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676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Learning Environment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676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Family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 &amp; Community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676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Professional Practice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739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Student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 Learning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3333"/>
                    </a:solidFill>
                  </a:tcPr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848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Results &amp; Actions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5638800"/>
            <a:ext cx="7701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0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5105400" y="1219200"/>
            <a:ext cx="3111500" cy="2209800"/>
          </a:xfrm>
          <a:prstGeom prst="flowChartAlternateProcess">
            <a:avLst/>
          </a:prstGeom>
          <a:solidFill>
            <a:srgbClr val="FFFF4C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District Support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 Plan of Professional Growth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(optional)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3792069"/>
            <a:ext cx="3111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If, at the conclusion of a plan of professional growth, the educator’s performance  is not proficient or exemplary, the district may place the educator on a plan of improvement.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291054"/>
              </p:ext>
            </p:extLst>
          </p:nvPr>
        </p:nvGraphicFramePr>
        <p:xfrm>
          <a:off x="533399" y="1447801"/>
          <a:ext cx="4267201" cy="4585918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2715490"/>
                <a:gridCol w="387927"/>
                <a:gridCol w="387927"/>
                <a:gridCol w="387927"/>
                <a:gridCol w="387930"/>
              </a:tblGrid>
              <a:tr h="34168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Standards</a:t>
                      </a:r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Performance</a:t>
                      </a:r>
                      <a:r>
                        <a:rPr lang="en-US" sz="1200" b="1" baseline="0" dirty="0" smtClean="0"/>
                        <a:t> Levels</a:t>
                      </a:r>
                      <a:endParaRPr lang="en-US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5579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U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557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Understanding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Student Needs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557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Differentiation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424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Content Knowledge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 &amp; Instruction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557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Assessment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557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Learning Environment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557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Family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 &amp; Community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557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Professional Practice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702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Student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 Learning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6200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Results &amp; Actions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5638800"/>
            <a:ext cx="8463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6200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Results &amp; Actions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5638800"/>
            <a:ext cx="8463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440737"/>
              </p:ext>
            </p:extLst>
          </p:nvPr>
        </p:nvGraphicFramePr>
        <p:xfrm>
          <a:off x="457199" y="1371599"/>
          <a:ext cx="4572002" cy="4257902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2909455"/>
                <a:gridCol w="415636"/>
                <a:gridCol w="415636"/>
                <a:gridCol w="415636"/>
                <a:gridCol w="415639"/>
              </a:tblGrid>
              <a:tr h="31511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Standards</a:t>
                      </a:r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Performance</a:t>
                      </a:r>
                      <a:r>
                        <a:rPr lang="en-US" sz="1200" b="1" baseline="0" dirty="0" smtClean="0"/>
                        <a:t> Levels</a:t>
                      </a:r>
                      <a:endParaRPr lang="en-US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0153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U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015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Understanding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Student Needs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47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Differentiation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8182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Content Knowledge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 &amp; Instruction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015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Assessment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015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Learning Environment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015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Family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 &amp; Community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015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Professional Practice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526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</a:rPr>
                        <a:t>Student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 Learning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5482728" y="1905000"/>
            <a:ext cx="2743200" cy="1447800"/>
          </a:xfrm>
          <a:prstGeom prst="flowChartAlternateProcess">
            <a:avLst/>
          </a:prstGeom>
          <a:solidFill>
            <a:srgbClr val="A7D971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Professional  Learning Focus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for teachers &amp; district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88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Evaluation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/>
              <a:t>Return to your partner. </a:t>
            </a:r>
          </a:p>
          <a:p>
            <a:pPr>
              <a:buFont typeface="Wingdings" pitchFamily="2" charset="2"/>
              <a:buChar char="ü"/>
            </a:pPr>
            <a:endParaRPr lang="en-US" sz="1600" dirty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Discuss which of the following components will be the most challenging for your district to incorporate into your educator evaluation system:</a:t>
            </a:r>
            <a:endParaRPr lang="en-US" sz="2400" dirty="0"/>
          </a:p>
          <a:p>
            <a:pPr>
              <a:buFont typeface="Wingdings" pitchFamily="2" charset="2"/>
              <a:buChar char="ü"/>
            </a:pPr>
            <a:endParaRPr lang="en-US" sz="2000" dirty="0" smtClean="0"/>
          </a:p>
          <a:p>
            <a:pPr lvl="2"/>
            <a:r>
              <a:rPr lang="en-US" dirty="0" smtClean="0"/>
              <a:t>Cultural Standards</a:t>
            </a:r>
          </a:p>
          <a:p>
            <a:pPr lvl="2"/>
            <a:r>
              <a:rPr lang="en-US" dirty="0" smtClean="0"/>
              <a:t>Student Learning Data &amp; </a:t>
            </a:r>
            <a:r>
              <a:rPr lang="en-US" dirty="0" smtClean="0"/>
              <a:t>Standard</a:t>
            </a:r>
            <a:endParaRPr lang="en-US" dirty="0" smtClean="0"/>
          </a:p>
          <a:p>
            <a:pPr lvl="2"/>
            <a:r>
              <a:rPr lang="en-US" dirty="0" smtClean="0"/>
              <a:t>Four Performance Ratings</a:t>
            </a:r>
          </a:p>
          <a:p>
            <a:pPr lvl="2"/>
            <a:r>
              <a:rPr lang="en-US" dirty="0" smtClean="0"/>
              <a:t>Inter-rater reliability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5638800"/>
            <a:ext cx="8463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1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278687" cy="2505075"/>
          </a:xfrm>
        </p:spPr>
        <p:txBody>
          <a:bodyPr>
            <a:normAutofit/>
          </a:bodyPr>
          <a:lstStyle/>
          <a:p>
            <a:r>
              <a:rPr lang="en-US" dirty="0" smtClean="0"/>
              <a:t>District Reporting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278687" cy="11318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Calculating Educators’ Overall Ratings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5638800"/>
            <a:ext cx="8463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7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1295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Results  vs. Reporting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990600"/>
            <a:ext cx="3810000" cy="639762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Evaluation Results</a:t>
            </a:r>
            <a:r>
              <a:rPr lang="en-US" b="1" dirty="0" smtClean="0"/>
              <a:t>	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4800" y="1036638"/>
            <a:ext cx="3810000" cy="639762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District Reporting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381000" y="2057400"/>
            <a:ext cx="3429000" cy="40690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/>
              <a:t>Leads to professional learning, district support, and/or plan of improvement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Confidential—between administrator(s) and the individual being evaluated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114800" y="2057400"/>
            <a:ext cx="4114800" cy="4648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800" dirty="0" smtClean="0"/>
              <a:t>Educator evaluations </a:t>
            </a:r>
            <a:r>
              <a:rPr lang="en-US" sz="1800" dirty="0"/>
              <a:t>provide the information the district will </a:t>
            </a:r>
            <a:r>
              <a:rPr lang="en-US" sz="1800" dirty="0" smtClean="0"/>
              <a:t>use </a:t>
            </a:r>
            <a:r>
              <a:rPr lang="en-US" sz="1800" dirty="0"/>
              <a:t>to calculate the overall </a:t>
            </a:r>
            <a:r>
              <a:rPr lang="en-US" sz="1800" dirty="0" smtClean="0"/>
              <a:t>rating</a:t>
            </a:r>
          </a:p>
          <a:p>
            <a:endParaRPr lang="en-US" sz="1800" dirty="0"/>
          </a:p>
          <a:p>
            <a:r>
              <a:rPr lang="en-US" sz="1800" dirty="0" smtClean="0"/>
              <a:t>Number and percentage  of educators at each overall ratings will be reported to the department by each school district beginning in July 2016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Information will </a:t>
            </a:r>
            <a:r>
              <a:rPr lang="en-US" sz="1800" dirty="0"/>
              <a:t>only be </a:t>
            </a:r>
            <a:r>
              <a:rPr lang="en-US" sz="1800" dirty="0" smtClean="0"/>
              <a:t>made available to the public at levels that maintain individual confidentiality</a:t>
            </a:r>
            <a:endParaRPr lang="en-US" sz="1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962400" y="1828800"/>
            <a:ext cx="0" cy="4114800"/>
          </a:xfrm>
          <a:prstGeom prst="line">
            <a:avLst/>
          </a:prstGeom>
          <a:ln w="25400" cmpd="sng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5638800"/>
            <a:ext cx="7701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5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215580" y="1626261"/>
            <a:ext cx="3200400" cy="2019308"/>
            <a:chOff x="-379833" y="2612804"/>
            <a:chExt cx="1663304" cy="1027393"/>
          </a:xfrm>
        </p:grpSpPr>
        <p:sp>
          <p:nvSpPr>
            <p:cNvPr id="70" name="Text Box 19"/>
            <p:cNvSpPr txBox="1"/>
            <p:nvPr/>
          </p:nvSpPr>
          <p:spPr>
            <a:xfrm>
              <a:off x="-379833" y="3250869"/>
              <a:ext cx="1663304" cy="3893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b="1" dirty="0">
                  <a:effectLst/>
                  <a:ea typeface="Calibri"/>
                  <a:cs typeface="Times New Roman"/>
                </a:rPr>
                <a:t>A</a:t>
              </a:r>
              <a:r>
                <a:rPr lang="en-US" sz="2400" dirty="0">
                  <a:effectLst/>
                  <a:ea typeface="Calibri"/>
                  <a:cs typeface="Times New Roman"/>
                </a:rPr>
                <a:t>ccountability</a:t>
              </a:r>
              <a:endParaRPr lang="en-US" sz="1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71" name="5-Point Star 70"/>
            <p:cNvSpPr/>
            <p:nvPr/>
          </p:nvSpPr>
          <p:spPr>
            <a:xfrm>
              <a:off x="167524" y="2612804"/>
              <a:ext cx="568179" cy="638065"/>
            </a:xfrm>
            <a:prstGeom prst="star5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943775" y="1632284"/>
            <a:ext cx="3382028" cy="2052534"/>
            <a:chOff x="1718724" y="2722066"/>
            <a:chExt cx="1663304" cy="1006868"/>
          </a:xfrm>
        </p:grpSpPr>
        <p:sp>
          <p:nvSpPr>
            <p:cNvPr id="62" name="Text Box 19"/>
            <p:cNvSpPr txBox="1"/>
            <p:nvPr/>
          </p:nvSpPr>
          <p:spPr>
            <a:xfrm>
              <a:off x="1718724" y="3339606"/>
              <a:ext cx="1663304" cy="38932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b="1" dirty="0">
                  <a:effectLst/>
                  <a:ea typeface="Calibri"/>
                  <a:cs typeface="Times New Roman"/>
                </a:rPr>
                <a:t>A</a:t>
              </a:r>
              <a:r>
                <a:rPr lang="en-US" sz="2400" dirty="0">
                  <a:effectLst/>
                  <a:ea typeface="Calibri"/>
                  <a:cs typeface="Times New Roman"/>
                </a:rPr>
                <a:t>ccountability</a:t>
              </a:r>
              <a:endParaRPr lang="en-US" sz="1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64" name="5-Point Star 63"/>
            <p:cNvSpPr/>
            <p:nvPr/>
          </p:nvSpPr>
          <p:spPr>
            <a:xfrm>
              <a:off x="2188122" y="2722066"/>
              <a:ext cx="568179" cy="638065"/>
            </a:xfrm>
            <a:prstGeom prst="star5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dirty="0" smtClean="0"/>
                <a:t>  </a:t>
              </a:r>
              <a:endParaRPr lang="en-US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82418" y="5638800"/>
            <a:ext cx="869720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2</a:t>
            </a:fld>
            <a:endParaRPr lang="en-US"/>
          </a:p>
        </p:txBody>
      </p:sp>
      <p:sp>
        <p:nvSpPr>
          <p:cNvPr id="2048" name="TextBox 2047"/>
          <p:cNvSpPr txBox="1"/>
          <p:nvPr/>
        </p:nvSpPr>
        <p:spPr>
          <a:xfrm>
            <a:off x="3947786" y="3307981"/>
            <a:ext cx="309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  <a:r>
              <a:rPr lang="en-US" sz="2400" dirty="0" smtClean="0"/>
              <a:t>or Districts &amp; Schools</a:t>
            </a:r>
            <a:endParaRPr lang="en-US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628169" y="3297417"/>
            <a:ext cx="2403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for Educators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631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696200" cy="1295400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Overall Rating &amp; </a:t>
            </a:r>
            <a:br>
              <a:rPr lang="en-US" dirty="0" smtClean="0"/>
            </a:br>
            <a:r>
              <a:rPr lang="en-US" dirty="0" smtClean="0"/>
              <a:t>Student Learning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76962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A </a:t>
            </a:r>
            <a:r>
              <a:rPr lang="en-US" sz="2000" dirty="0"/>
              <a:t>district will evaluate whether an educator’s overall performance is exemplary, proficient, basic, or unsatisfactory.  </a:t>
            </a:r>
          </a:p>
          <a:p>
            <a:endParaRPr lang="en-US" sz="1050" dirty="0"/>
          </a:p>
          <a:p>
            <a:r>
              <a:rPr lang="en-US" sz="2000" dirty="0"/>
              <a:t>A district shall include student learning data in </a:t>
            </a:r>
            <a:r>
              <a:rPr lang="en-US" sz="2000" b="1" dirty="0"/>
              <a:t>teacher and </a:t>
            </a:r>
            <a:r>
              <a:rPr lang="en-US" sz="2000" b="1" dirty="0" smtClean="0"/>
              <a:t>administrator’s </a:t>
            </a:r>
            <a:r>
              <a:rPr lang="en-US" sz="2000" b="1" dirty="0"/>
              <a:t>overall rating </a:t>
            </a:r>
            <a:r>
              <a:rPr lang="en-US" sz="2000" dirty="0"/>
              <a:t>according to the following schedule:</a:t>
            </a:r>
          </a:p>
          <a:p>
            <a:pPr marL="0" indent="0">
              <a:buNone/>
            </a:pPr>
            <a:endParaRPr lang="en-US" sz="1000" dirty="0"/>
          </a:p>
          <a:p>
            <a:pPr lvl="1"/>
            <a:r>
              <a:rPr lang="en-US" sz="2400" dirty="0" smtClean="0"/>
              <a:t>SY </a:t>
            </a:r>
            <a:r>
              <a:rPr lang="en-US" sz="2400" dirty="0"/>
              <a:t>2015‐16 &amp; SY </a:t>
            </a:r>
            <a:r>
              <a:rPr lang="en-US" sz="2400" dirty="0" smtClean="0"/>
              <a:t>2016‐17, at least 20% </a:t>
            </a:r>
            <a:endParaRPr lang="en-US" sz="2400" dirty="0"/>
          </a:p>
          <a:p>
            <a:pPr lvl="1"/>
            <a:r>
              <a:rPr lang="en-US" sz="2400" dirty="0"/>
              <a:t>SY 2017‐18 at least 35% </a:t>
            </a:r>
          </a:p>
          <a:p>
            <a:pPr lvl="1"/>
            <a:r>
              <a:rPr lang="en-US" sz="2400" dirty="0"/>
              <a:t>SY 2018‐19 and after, at least 50</a:t>
            </a:r>
            <a:r>
              <a:rPr lang="en-US" sz="2400" dirty="0" smtClean="0"/>
              <a:t>%</a:t>
            </a:r>
          </a:p>
          <a:p>
            <a:pPr marL="457200" lvl="1" indent="0">
              <a:buNone/>
            </a:pPr>
            <a:endParaRPr lang="en-US" sz="900" dirty="0"/>
          </a:p>
          <a:p>
            <a:r>
              <a:rPr lang="en-US" sz="2000" dirty="0" smtClean="0"/>
              <a:t>A </a:t>
            </a:r>
            <a:r>
              <a:rPr lang="en-US" sz="2000" dirty="0"/>
              <a:t>district </a:t>
            </a:r>
            <a:r>
              <a:rPr lang="en-US" sz="2000" b="1" dirty="0"/>
              <a:t>may not </a:t>
            </a:r>
            <a:r>
              <a:rPr lang="en-US" sz="2000" dirty="0"/>
              <a:t>give an educator an overall </a:t>
            </a:r>
            <a:r>
              <a:rPr lang="en-US" sz="2000" dirty="0" smtClean="0"/>
              <a:t>performance rating </a:t>
            </a:r>
            <a:r>
              <a:rPr lang="en-US" sz="2000" dirty="0"/>
              <a:t>of proficient or higher if the educator has </a:t>
            </a:r>
            <a:r>
              <a:rPr lang="en-US" sz="2000" dirty="0" smtClean="0"/>
              <a:t>been evaluated </a:t>
            </a:r>
            <a:r>
              <a:rPr lang="en-US" sz="2000" dirty="0"/>
              <a:t>to be performing at a level of basic or lower on </a:t>
            </a:r>
            <a:r>
              <a:rPr lang="en-US" sz="2000" dirty="0" smtClean="0"/>
              <a:t>one or </a:t>
            </a:r>
            <a:r>
              <a:rPr lang="en-US" sz="2000" dirty="0"/>
              <a:t>more of the content standards or other criteria for </a:t>
            </a:r>
            <a:r>
              <a:rPr lang="en-US" sz="2000" dirty="0" smtClean="0"/>
              <a:t>which evaluation </a:t>
            </a:r>
            <a:r>
              <a:rPr lang="en-US" sz="2000" dirty="0"/>
              <a:t>is required</a:t>
            </a:r>
            <a:r>
              <a:rPr lang="en-US" sz="20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5638800"/>
            <a:ext cx="8463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6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2-Point Star 14"/>
          <p:cNvSpPr/>
          <p:nvPr/>
        </p:nvSpPr>
        <p:spPr>
          <a:xfrm>
            <a:off x="3810000" y="2211053"/>
            <a:ext cx="2362200" cy="2284747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Overall Rating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250" y="152400"/>
            <a:ext cx="7743590" cy="10668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/>
              <a:t>District </a:t>
            </a:r>
            <a:r>
              <a:rPr lang="en-US" dirty="0"/>
              <a:t>Reporting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/>
              <a:t>School </a:t>
            </a:r>
            <a:r>
              <a:rPr lang="en-US" sz="2000" b="1" dirty="0"/>
              <a:t>Year </a:t>
            </a:r>
            <a:r>
              <a:rPr lang="en-US" sz="2000" b="1" dirty="0" smtClean="0"/>
              <a:t>2015-2016 </a:t>
            </a:r>
            <a:r>
              <a:rPr lang="en-US" sz="2000" b="1" dirty="0"/>
              <a:t>&amp; School Year </a:t>
            </a:r>
            <a:r>
              <a:rPr lang="en-US" sz="2000" b="1" dirty="0" smtClean="0"/>
              <a:t>2016-2017</a:t>
            </a:r>
            <a:endParaRPr lang="en-US" sz="2400" dirty="0"/>
          </a:p>
        </p:txBody>
      </p:sp>
      <p:sp>
        <p:nvSpPr>
          <p:cNvPr id="46" name="AutoShape 5"/>
          <p:cNvSpPr>
            <a:spLocks noChangeArrowheads="1"/>
          </p:cNvSpPr>
          <p:nvPr/>
        </p:nvSpPr>
        <p:spPr bwMode="auto">
          <a:xfrm>
            <a:off x="6324600" y="7086600"/>
            <a:ext cx="2202167" cy="38768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Student Learning Standards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AutoShape 5"/>
          <p:cNvSpPr>
            <a:spLocks noChangeArrowheads="1"/>
          </p:cNvSpPr>
          <p:nvPr/>
        </p:nvSpPr>
        <p:spPr bwMode="auto">
          <a:xfrm>
            <a:off x="762000" y="7107447"/>
            <a:ext cx="2313884" cy="34599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Alaska Teacher Standards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1" name="Picture 27" descr="20%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56" y="1316209"/>
            <a:ext cx="3594070" cy="367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059" name="Text Box 28"/>
          <p:cNvSpPr txBox="1">
            <a:spLocks noChangeArrowheads="1"/>
          </p:cNvSpPr>
          <p:nvPr/>
        </p:nvSpPr>
        <p:spPr bwMode="auto">
          <a:xfrm>
            <a:off x="5258627" y="1752600"/>
            <a:ext cx="937132" cy="8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Student Learning Standard 20%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AutoShape 30"/>
          <p:cNvSpPr>
            <a:spLocks noChangeArrowheads="1"/>
          </p:cNvSpPr>
          <p:nvPr/>
        </p:nvSpPr>
        <p:spPr bwMode="auto">
          <a:xfrm>
            <a:off x="6553201" y="1143000"/>
            <a:ext cx="1524000" cy="2121958"/>
          </a:xfrm>
          <a:prstGeom prst="leftArrowCallout">
            <a:avLst>
              <a:gd name="adj1" fmla="val 25000"/>
              <a:gd name="adj2" fmla="val 25551"/>
              <a:gd name="adj3" fmla="val 18030"/>
              <a:gd name="adj4" fmla="val 77125"/>
            </a:avLst>
          </a:prstGeom>
          <a:solidFill>
            <a:srgbClr val="0070C0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Student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Learning  Standard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Exemplary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Proficient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Basic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Unsatisfactory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Text Box 41"/>
          <p:cNvSpPr txBox="1">
            <a:spLocks noChangeArrowheads="1"/>
          </p:cNvSpPr>
          <p:nvPr/>
        </p:nvSpPr>
        <p:spPr bwMode="auto">
          <a:xfrm>
            <a:off x="3768867" y="3118451"/>
            <a:ext cx="1204072" cy="1063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C0C0C"/>
                </a:solidFill>
                <a:effectLst/>
                <a:latin typeface="Calibri" pitchFamily="34" charset="0"/>
                <a:cs typeface="Arial" pitchFamily="34" charset="0"/>
              </a:rPr>
              <a:t>Content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C0C0C"/>
                </a:solidFill>
                <a:effectLst/>
                <a:latin typeface="Calibri" pitchFamily="34" charset="0"/>
                <a:cs typeface="Arial" pitchFamily="34" charset="0"/>
              </a:rPr>
              <a:t>Standard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C0C0C"/>
                </a:solidFill>
                <a:effectLst/>
                <a:latin typeface="Calibri" pitchFamily="34" charset="0"/>
                <a:cs typeface="Arial" pitchFamily="34" charset="0"/>
              </a:rPr>
              <a:t>80%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AutoShape 5"/>
          <p:cNvSpPr>
            <a:spLocks noChangeArrowheads="1"/>
          </p:cNvSpPr>
          <p:nvPr/>
        </p:nvSpPr>
        <p:spPr bwMode="auto">
          <a:xfrm>
            <a:off x="353116" y="1406610"/>
            <a:ext cx="2313884" cy="34599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Alaska Teacher Standards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AutoShape 5"/>
          <p:cNvSpPr>
            <a:spLocks noChangeArrowheads="1"/>
          </p:cNvSpPr>
          <p:nvPr/>
        </p:nvSpPr>
        <p:spPr bwMode="auto">
          <a:xfrm>
            <a:off x="6905926" y="3429000"/>
            <a:ext cx="1171276" cy="684149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Student Learning Standards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AutoShape 23"/>
          <p:cNvSpPr>
            <a:spLocks noChangeArrowheads="1"/>
          </p:cNvSpPr>
          <p:nvPr/>
        </p:nvSpPr>
        <p:spPr bwMode="auto">
          <a:xfrm>
            <a:off x="3048000" y="6091759"/>
            <a:ext cx="921748" cy="337923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Exemplary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AutoShape 24"/>
          <p:cNvSpPr>
            <a:spLocks noChangeArrowheads="1"/>
          </p:cNvSpPr>
          <p:nvPr/>
        </p:nvSpPr>
        <p:spPr bwMode="auto">
          <a:xfrm>
            <a:off x="4034691" y="6100068"/>
            <a:ext cx="921748" cy="337924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Proficient 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AutoShape 25"/>
          <p:cNvSpPr>
            <a:spLocks noChangeArrowheads="1"/>
          </p:cNvSpPr>
          <p:nvPr/>
        </p:nvSpPr>
        <p:spPr bwMode="auto">
          <a:xfrm>
            <a:off x="5305725" y="6093808"/>
            <a:ext cx="921748" cy="33792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Basic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AutoShape 26"/>
          <p:cNvSpPr>
            <a:spLocks noChangeArrowheads="1"/>
          </p:cNvSpPr>
          <p:nvPr/>
        </p:nvSpPr>
        <p:spPr bwMode="auto">
          <a:xfrm>
            <a:off x="6279846" y="6085500"/>
            <a:ext cx="984595" cy="33792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Unsatisfactory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AutoShape 29"/>
          <p:cNvSpPr>
            <a:spLocks noChangeArrowheads="1"/>
          </p:cNvSpPr>
          <p:nvPr/>
        </p:nvSpPr>
        <p:spPr bwMode="auto">
          <a:xfrm>
            <a:off x="3255587" y="4810435"/>
            <a:ext cx="1420331" cy="1180192"/>
          </a:xfrm>
          <a:prstGeom prst="downArrow">
            <a:avLst>
              <a:gd name="adj1" fmla="val 50250"/>
              <a:gd name="adj2" fmla="val 32065"/>
            </a:avLst>
          </a:prstGeom>
          <a:solidFill>
            <a:srgbClr val="C0C0C0">
              <a:alpha val="25999"/>
            </a:srgbClr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Proficient or higher on all standards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AutoShape 31"/>
          <p:cNvSpPr>
            <a:spLocks noChangeArrowheads="1"/>
          </p:cNvSpPr>
          <p:nvPr/>
        </p:nvSpPr>
        <p:spPr bwMode="auto">
          <a:xfrm>
            <a:off x="5485594" y="4800600"/>
            <a:ext cx="1420331" cy="1180192"/>
          </a:xfrm>
          <a:prstGeom prst="downArrow">
            <a:avLst>
              <a:gd name="adj1" fmla="val 50250"/>
              <a:gd name="adj2" fmla="val 32065"/>
            </a:avLst>
          </a:prstGeom>
          <a:solidFill>
            <a:srgbClr val="C0C0C0">
              <a:alpha val="25999"/>
            </a:srgbClr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Basic or Unsatisfactory on any one standard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AutoShape 32"/>
          <p:cNvCxnSpPr>
            <a:cxnSpLocks noChangeShapeType="1"/>
          </p:cNvCxnSpPr>
          <p:nvPr/>
        </p:nvCxnSpPr>
        <p:spPr bwMode="auto">
          <a:xfrm>
            <a:off x="5098171" y="5377306"/>
            <a:ext cx="0" cy="1054841"/>
          </a:xfrm>
          <a:prstGeom prst="straightConnector1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 type="diamond" w="sm" len="sm"/>
            <a:tailEnd type="diamond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9" name="Group 28"/>
          <p:cNvGrpSpPr/>
          <p:nvPr/>
        </p:nvGrpSpPr>
        <p:grpSpPr>
          <a:xfrm>
            <a:off x="225081" y="1758499"/>
            <a:ext cx="3172661" cy="3581400"/>
            <a:chOff x="457200" y="1399761"/>
            <a:chExt cx="3089779" cy="3581400"/>
          </a:xfrm>
        </p:grpSpPr>
        <p:sp>
          <p:nvSpPr>
            <p:cNvPr id="30" name="Rectangle 33"/>
            <p:cNvSpPr>
              <a:spLocks noChangeArrowheads="1"/>
            </p:cNvSpPr>
            <p:nvPr/>
          </p:nvSpPr>
          <p:spPr bwMode="auto">
            <a:xfrm>
              <a:off x="457200" y="4179116"/>
              <a:ext cx="1612763" cy="437100"/>
            </a:xfrm>
            <a:prstGeom prst="rect">
              <a:avLst/>
            </a:prstGeom>
            <a:solidFill>
              <a:srgbClr val="FFDCB8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Professional Practice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5"/>
            <p:cNvSpPr>
              <a:spLocks noChangeArrowheads="1"/>
            </p:cNvSpPr>
            <p:nvPr/>
          </p:nvSpPr>
          <p:spPr bwMode="auto">
            <a:xfrm>
              <a:off x="457200" y="3291527"/>
              <a:ext cx="1614686" cy="531815"/>
            </a:xfrm>
            <a:prstGeom prst="rect">
              <a:avLst/>
            </a:prstGeom>
            <a:solidFill>
              <a:srgbClr val="FFDCB8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Learning Environment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6"/>
            <p:cNvSpPr>
              <a:spLocks noChangeArrowheads="1"/>
            </p:cNvSpPr>
            <p:nvPr/>
          </p:nvSpPr>
          <p:spPr bwMode="auto">
            <a:xfrm>
              <a:off x="457200" y="2986874"/>
              <a:ext cx="1617173" cy="388188"/>
            </a:xfrm>
            <a:prstGeom prst="rect">
              <a:avLst/>
            </a:prstGeom>
            <a:solidFill>
              <a:srgbClr val="FFEEDC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Assessment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4"/>
            <p:cNvSpPr>
              <a:spLocks noChangeArrowheads="1"/>
            </p:cNvSpPr>
            <p:nvPr/>
          </p:nvSpPr>
          <p:spPr bwMode="auto">
            <a:xfrm>
              <a:off x="457200" y="3754411"/>
              <a:ext cx="1612764" cy="431937"/>
            </a:xfrm>
            <a:prstGeom prst="rect">
              <a:avLst/>
            </a:prstGeom>
            <a:solidFill>
              <a:srgbClr val="FFEEDC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Family &amp; Community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7"/>
            <p:cNvSpPr>
              <a:spLocks noChangeArrowheads="1"/>
            </p:cNvSpPr>
            <p:nvPr/>
          </p:nvSpPr>
          <p:spPr bwMode="auto">
            <a:xfrm>
              <a:off x="457200" y="1769621"/>
              <a:ext cx="1612763" cy="443541"/>
            </a:xfrm>
            <a:prstGeom prst="rect">
              <a:avLst/>
            </a:prstGeom>
            <a:solidFill>
              <a:srgbClr val="FFDCB8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Understanding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Student Needs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9"/>
            <p:cNvSpPr>
              <a:spLocks noChangeArrowheads="1"/>
            </p:cNvSpPr>
            <p:nvPr/>
          </p:nvSpPr>
          <p:spPr bwMode="auto">
            <a:xfrm>
              <a:off x="457200" y="2580419"/>
              <a:ext cx="1625333" cy="416241"/>
            </a:xfrm>
            <a:prstGeom prst="rect">
              <a:avLst/>
            </a:prstGeom>
            <a:solidFill>
              <a:srgbClr val="FFDCB8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Content Knowledge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&amp; Instruction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457200" y="2177360"/>
              <a:ext cx="1612763" cy="416240"/>
            </a:xfrm>
            <a:prstGeom prst="rect">
              <a:avLst/>
            </a:prstGeom>
            <a:solidFill>
              <a:srgbClr val="FFEEDC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Differentiation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40"/>
            <p:cNvSpPr>
              <a:spLocks noChangeArrowheads="1"/>
            </p:cNvSpPr>
            <p:nvPr/>
          </p:nvSpPr>
          <p:spPr bwMode="auto">
            <a:xfrm rot="5400000">
              <a:off x="383771" y="2980963"/>
              <a:ext cx="2846596" cy="423911"/>
            </a:xfrm>
            <a:prstGeom prst="rect">
              <a:avLst/>
            </a:prstGeom>
            <a:solidFill>
              <a:srgbClr val="C0C0C0">
                <a:alpha val="25000"/>
              </a:srgbClr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Cultural  Standards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AutoShape 42"/>
            <p:cNvSpPr>
              <a:spLocks noChangeArrowheads="1"/>
            </p:cNvSpPr>
            <p:nvPr/>
          </p:nvSpPr>
          <p:spPr bwMode="auto">
            <a:xfrm>
              <a:off x="1991931" y="1399761"/>
              <a:ext cx="1555048" cy="3581400"/>
            </a:xfrm>
            <a:prstGeom prst="rightArrow">
              <a:avLst>
                <a:gd name="adj1" fmla="val 79694"/>
                <a:gd name="adj2" fmla="val 42838"/>
              </a:avLst>
            </a:prstGeom>
            <a:solidFill>
              <a:srgbClr val="FFCC99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Rating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on  each of the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 Content</a:t>
              </a: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Standards.</a:t>
              </a:r>
            </a:p>
            <a:p>
              <a:pPr lvl="0" fontAlgn="base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SzPts val="1000"/>
                <a:buFont typeface="Symbol" pitchFamily="18" charset="2"/>
                <a:buChar char="·"/>
              </a:pPr>
              <a:r>
                <a:rPr lang="en-US" sz="12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Exemplary </a:t>
              </a:r>
            </a:p>
            <a:p>
              <a:pPr lvl="0" fontAlgn="base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SzPts val="1000"/>
                <a:buFont typeface="Symbol" pitchFamily="18" charset="2"/>
                <a:buChar char="·"/>
              </a:pPr>
              <a:r>
                <a:rPr lang="en-US" sz="12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Proficient</a:t>
              </a:r>
            </a:p>
            <a:p>
              <a:pPr lvl="0" fontAlgn="base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SzPts val="1000"/>
                <a:buFont typeface="Symbol" pitchFamily="18" charset="2"/>
                <a:buChar char="·"/>
              </a:pPr>
              <a:r>
                <a:rPr lang="en-US" sz="12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Basic</a:t>
              </a:r>
            </a:p>
            <a:p>
              <a:pPr lvl="0" fontAlgn="base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SzPts val="1000"/>
                <a:buFont typeface="Symbol" pitchFamily="18" charset="2"/>
                <a:buChar char="·"/>
              </a:pPr>
              <a:r>
                <a:rPr lang="en-US" sz="12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Unsatisfactory</a:t>
              </a:r>
              <a:endParaRPr lang="en-US" sz="2800" dirty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</p:grpSp>
      <p:sp>
        <p:nvSpPr>
          <p:cNvPr id="3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5638800"/>
            <a:ext cx="8463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1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Results vs.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Find your partner.</a:t>
            </a:r>
          </a:p>
          <a:p>
            <a:pPr marL="0" indent="0">
              <a:buNone/>
            </a:pPr>
            <a:endParaRPr lang="en-US" sz="1800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Partner #1:</a:t>
            </a:r>
          </a:p>
          <a:p>
            <a:pPr marL="457200" lvl="1" indent="0">
              <a:buNone/>
            </a:pPr>
            <a:r>
              <a:rPr lang="en-US" sz="3200" dirty="0" smtClean="0"/>
              <a:t>How </a:t>
            </a:r>
            <a:r>
              <a:rPr lang="en-US" sz="3200" dirty="0"/>
              <a:t>do evaluation results differ from the district reporting requirements? </a:t>
            </a:r>
            <a:endParaRPr lang="en-US" sz="32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Partner #2: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sz="3200" dirty="0" smtClean="0"/>
              <a:t>How are they similar?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5638800"/>
            <a:ext cx="8463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4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126287" cy="2505075"/>
          </a:xfrm>
        </p:spPr>
        <p:txBody>
          <a:bodyPr/>
          <a:lstStyle/>
          <a:p>
            <a:r>
              <a:rPr lang="en-US" dirty="0" smtClean="0"/>
              <a:t>System Revision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38600"/>
            <a:ext cx="7315200" cy="11318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Stakeholders &amp; Next Steps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5638800"/>
            <a:ext cx="7701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2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7243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District School Board</a:t>
            </a:r>
          </a:p>
          <a:p>
            <a:r>
              <a:rPr lang="en-US" sz="3200" dirty="0" smtClean="0"/>
              <a:t>Administrators</a:t>
            </a:r>
          </a:p>
          <a:p>
            <a:r>
              <a:rPr lang="en-US" sz="3200" dirty="0" smtClean="0"/>
              <a:t>Teachers</a:t>
            </a:r>
          </a:p>
          <a:p>
            <a:r>
              <a:rPr lang="en-US" sz="3200" dirty="0" smtClean="0"/>
              <a:t>Special Service Providers</a:t>
            </a:r>
          </a:p>
          <a:p>
            <a:r>
              <a:rPr lang="en-US" sz="3200" dirty="0" smtClean="0"/>
              <a:t>Students</a:t>
            </a:r>
          </a:p>
          <a:p>
            <a:r>
              <a:rPr lang="en-US" sz="3200" dirty="0" smtClean="0"/>
              <a:t>Parents</a:t>
            </a:r>
          </a:p>
          <a:p>
            <a:r>
              <a:rPr lang="en-US" sz="3200" dirty="0" smtClean="0"/>
              <a:t>Community members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5638800"/>
            <a:ext cx="9225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6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09978" cy="1143000"/>
          </a:xfrm>
        </p:spPr>
        <p:txBody>
          <a:bodyPr/>
          <a:lstStyle/>
          <a:p>
            <a:pPr algn="l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557578" cy="4144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Build awareness around </a:t>
            </a:r>
            <a:r>
              <a:rPr lang="en-US" dirty="0"/>
              <a:t>new </a:t>
            </a:r>
            <a:r>
              <a:rPr lang="en-US" dirty="0" smtClean="0"/>
              <a:t>requirements with </a:t>
            </a:r>
            <a:r>
              <a:rPr lang="en-US" dirty="0"/>
              <a:t>all stakeholders </a:t>
            </a:r>
            <a:endParaRPr lang="en-US" dirty="0" smtClean="0"/>
          </a:p>
          <a:p>
            <a:pPr>
              <a:lnSpc>
                <a:spcPct val="160000"/>
              </a:lnSpc>
            </a:pPr>
            <a:r>
              <a:rPr lang="en-US" dirty="0" smtClean="0"/>
              <a:t>Compare existing system to new requirements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Identify gaps</a:t>
            </a:r>
          </a:p>
          <a:p>
            <a:pPr>
              <a:lnSpc>
                <a:spcPct val="160000"/>
              </a:lnSpc>
            </a:pPr>
            <a:r>
              <a:rPr lang="en-US" dirty="0"/>
              <a:t>Identify decision points</a:t>
            </a:r>
          </a:p>
          <a:p>
            <a:pPr>
              <a:lnSpc>
                <a:spcPct val="160000"/>
              </a:lnSpc>
            </a:pPr>
            <a:r>
              <a:rPr lang="en-US" dirty="0"/>
              <a:t>Develop a transition </a:t>
            </a:r>
            <a:r>
              <a:rPr lang="en-US" dirty="0" smtClean="0"/>
              <a:t>plan</a:t>
            </a:r>
            <a:endParaRPr lang="en-US" dirty="0"/>
          </a:p>
        </p:txBody>
      </p:sp>
      <p:pic>
        <p:nvPicPr>
          <p:cNvPr id="2050" name="Picture 2" descr="C:\Users\slmeredith.SOA\AppData\Local\Microsoft\Windows\Temporary Internet Files\Content.IE5\LD3T1YPO\MC910217581[1].wmf"/>
          <p:cNvPicPr>
            <a:picLocks noChangeAspect="1" noChangeArrowheads="1"/>
          </p:cNvPicPr>
          <p:nvPr/>
        </p:nvPicPr>
        <p:blipFill>
          <a:blip r:embed="rId3" cstate="print">
            <a:lum bright="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891" y="304800"/>
            <a:ext cx="1385887" cy="1516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5638800"/>
            <a:ext cx="8463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8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2819400" cy="2286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Alaska Educator Evaluation Toolkit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685800"/>
            <a:ext cx="4381500" cy="4457700"/>
          </a:xfrm>
        </p:spPr>
      </p:pic>
      <p:sp>
        <p:nvSpPr>
          <p:cNvPr id="3" name="TextBox 2"/>
          <p:cNvSpPr txBox="1"/>
          <p:nvPr/>
        </p:nvSpPr>
        <p:spPr>
          <a:xfrm>
            <a:off x="288235" y="55626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education.alaska.gov/TeacherCertification/edeval.html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5638800"/>
            <a:ext cx="8463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26</a:t>
            </a:fld>
            <a:endParaRPr lang="en-US"/>
          </a:p>
        </p:txBody>
      </p:sp>
      <p:pic>
        <p:nvPicPr>
          <p:cNvPr id="1026" name="Picture 2" descr="P:\C3G\Graphics\Updated C3G Graphic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0"/>
            <a:ext cx="3056964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91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Please answer the following questions on the half sheets of paper provided: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What are the three most important things you learned about the new educator evaluation regulations today?</a:t>
            </a:r>
          </a:p>
          <a:p>
            <a:pPr>
              <a:buFont typeface="Wingdings" pitchFamily="2" charset="2"/>
              <a:buChar char="ü"/>
            </a:pPr>
            <a:endParaRPr lang="en-US" sz="2800" dirty="0" smtClean="0"/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What are the two most pressing questions you still have about the new evaluation requirements? </a:t>
            </a:r>
            <a:r>
              <a:rPr lang="en-US" sz="2400" dirty="0" smtClean="0"/>
              <a:t>(Provide your email address if you would like a direct response.)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5638800"/>
            <a:ext cx="7701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1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86944" cy="1143000"/>
          </a:xfrm>
        </p:spPr>
        <p:txBody>
          <a:bodyPr/>
          <a:lstStyle/>
          <a:p>
            <a:pPr algn="l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5410200" cy="3352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Sondra Meredith</a:t>
            </a:r>
          </a:p>
          <a:p>
            <a:pPr marL="0" indent="0">
              <a:buNone/>
            </a:pPr>
            <a:r>
              <a:rPr lang="en-US" sz="2800" dirty="0" smtClean="0"/>
              <a:t>Teacher Education &amp; Certification Administrator</a:t>
            </a:r>
          </a:p>
          <a:p>
            <a:pPr marL="0" indent="0">
              <a:buNone/>
            </a:pPr>
            <a:r>
              <a:rPr lang="en-US" dirty="0" smtClean="0"/>
              <a:t>(907) 465-8663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sondra.meredith@alaska.gov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5638800"/>
            <a:ext cx="7701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8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1295400"/>
          </a:xfrm>
        </p:spPr>
        <p:txBody>
          <a:bodyPr/>
          <a:lstStyle/>
          <a:p>
            <a:r>
              <a:rPr lang="en-US" sz="4800" dirty="0" smtClean="0"/>
              <a:t>Educator Accountability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6629400" cy="48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Background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Purpose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System Requirements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District Reporting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System Revision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Educator Evaluation Toolkit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5638800"/>
            <a:ext cx="8463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1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8305800" cy="990600"/>
          </a:xfrm>
        </p:spPr>
        <p:txBody>
          <a:bodyPr>
            <a:normAutofit/>
          </a:bodyPr>
          <a:lstStyle/>
          <a:p>
            <a:r>
              <a:rPr lang="en-US" sz="4400" b="0" dirty="0">
                <a:solidFill>
                  <a:schemeClr val="tx2"/>
                </a:solidFill>
                <a:ea typeface="+mj-ea"/>
                <a:cs typeface="+mj-cs"/>
              </a:rPr>
              <a:t>Background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51002" y="1524000"/>
            <a:ext cx="7549998" cy="48006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dirty="0" smtClean="0"/>
              <a:t>Previous Evaluation Regulations, 1975</a:t>
            </a:r>
          </a:p>
          <a:p>
            <a:endParaRPr lang="en-US" sz="2000" dirty="0" smtClean="0"/>
          </a:p>
          <a:p>
            <a:r>
              <a:rPr lang="en-US" sz="2800" dirty="0" smtClean="0"/>
              <a:t>Evaluation Statutes</a:t>
            </a:r>
            <a:r>
              <a:rPr lang="en-US" sz="2800" dirty="0"/>
              <a:t>, </a:t>
            </a:r>
            <a:r>
              <a:rPr lang="en-US" sz="2800" dirty="0" smtClean="0"/>
              <a:t>1996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800" dirty="0"/>
              <a:t>Significant changes to educator </a:t>
            </a:r>
            <a:r>
              <a:rPr lang="en-US" sz="2800" dirty="0" smtClean="0"/>
              <a:t>evaluations</a:t>
            </a:r>
          </a:p>
          <a:p>
            <a:endParaRPr lang="en-US" sz="2000" dirty="0"/>
          </a:p>
          <a:p>
            <a:r>
              <a:rPr lang="en-US" sz="2800" dirty="0"/>
              <a:t>Student learning data provides essential information </a:t>
            </a:r>
            <a:endParaRPr lang="en-US" sz="2800" dirty="0" smtClean="0"/>
          </a:p>
          <a:p>
            <a:endParaRPr lang="en-US" sz="2000" dirty="0" smtClean="0"/>
          </a:p>
          <a:p>
            <a:r>
              <a:rPr lang="en-US" sz="2800" dirty="0" smtClean="0"/>
              <a:t>SFSF </a:t>
            </a:r>
            <a:r>
              <a:rPr lang="en-US" sz="2800" dirty="0"/>
              <a:t>Assurances/ESEA Flexibility Waiver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5638800"/>
            <a:ext cx="8463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5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144963"/>
          </a:xfrm>
        </p:spPr>
        <p:txBody>
          <a:bodyPr/>
          <a:lstStyle/>
          <a:p>
            <a:r>
              <a:rPr lang="en-US" sz="3200" dirty="0"/>
              <a:t>Help the educator grow professionally</a:t>
            </a:r>
          </a:p>
          <a:p>
            <a:endParaRPr lang="en-US" sz="3200" dirty="0"/>
          </a:p>
          <a:p>
            <a:r>
              <a:rPr lang="en-US" sz="3200" dirty="0"/>
              <a:t>Improve the effectiveness of instruction</a:t>
            </a:r>
          </a:p>
          <a:p>
            <a:endParaRPr lang="en-US" sz="3200" dirty="0"/>
          </a:p>
          <a:p>
            <a:r>
              <a:rPr lang="en-US" sz="3200" dirty="0"/>
              <a:t>Relate to the future employment of the educator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5638800"/>
            <a:ext cx="8463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5</a:t>
            </a:fld>
            <a:endParaRPr lang="en-US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609600"/>
            <a:ext cx="73152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>
                <a:solidFill>
                  <a:schemeClr val="tx2"/>
                </a:solidFill>
                <a:ea typeface="+mj-ea"/>
                <a:cs typeface="+mj-cs"/>
              </a:rPr>
              <a:t>Purpose</a:t>
            </a:r>
          </a:p>
        </p:txBody>
      </p:sp>
    </p:spTree>
    <p:extLst>
      <p:ext uri="{BB962C8B-B14F-4D97-AF65-F5344CB8AC3E}">
        <p14:creationId xmlns:p14="http://schemas.microsoft.com/office/powerpoint/2010/main" val="274485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202487" cy="250507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System Requirements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278687" cy="11318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Information, Evaluation, &amp; Actions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5638800"/>
            <a:ext cx="7701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5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48" y="228600"/>
            <a:ext cx="8032739" cy="965200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Educator Evaluation Requirements</a:t>
            </a:r>
            <a:endParaRPr lang="en-US" dirty="0"/>
          </a:p>
        </p:txBody>
      </p:sp>
      <p:grpSp>
        <p:nvGrpSpPr>
          <p:cNvPr id="50" name="Group 27"/>
          <p:cNvGrpSpPr>
            <a:grpSpLocks/>
          </p:cNvGrpSpPr>
          <p:nvPr/>
        </p:nvGrpSpPr>
        <p:grpSpPr bwMode="auto">
          <a:xfrm>
            <a:off x="169863" y="1941513"/>
            <a:ext cx="1963738" cy="4383086"/>
            <a:chOff x="105631726" y="108856450"/>
            <a:chExt cx="2069903" cy="3949004"/>
          </a:xfrm>
        </p:grpSpPr>
        <p:sp>
          <p:nvSpPr>
            <p:cNvPr id="51" name="AutoShape 28"/>
            <p:cNvSpPr>
              <a:spLocks noChangeArrowheads="1"/>
            </p:cNvSpPr>
            <p:nvPr/>
          </p:nvSpPr>
          <p:spPr bwMode="auto">
            <a:xfrm>
              <a:off x="105631726" y="111663341"/>
              <a:ext cx="2069903" cy="1142113"/>
            </a:xfrm>
            <a:prstGeom prst="rightArrowCallout">
              <a:avLst>
                <a:gd name="adj1" fmla="val 29648"/>
                <a:gd name="adj2" fmla="val 27116"/>
                <a:gd name="adj3" fmla="val 39586"/>
                <a:gd name="adj4" fmla="val 70759"/>
              </a:avLst>
            </a:prstGeom>
            <a:gradFill rotWithShape="1">
              <a:gsLst>
                <a:gs pos="0">
                  <a:srgbClr val="4C9BD3"/>
                </a:gs>
                <a:gs pos="100000">
                  <a:srgbClr val="4C9BD3">
                    <a:gamma/>
                    <a:invGamma/>
                  </a:srgbClr>
                </a:gs>
              </a:gsLst>
              <a:lin ang="5400000" scaled="1"/>
            </a:gra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*Two to four valid, reliable measures of student growth including</a:t>
              </a:r>
              <a:r>
                <a:rPr kumimoji="0" lang="en-US" sz="11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statewide assessments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AutoShape 29"/>
            <p:cNvSpPr>
              <a:spLocks noChangeArrowheads="1"/>
            </p:cNvSpPr>
            <p:nvPr/>
          </p:nvSpPr>
          <p:spPr bwMode="auto">
            <a:xfrm>
              <a:off x="105632884" y="108856450"/>
              <a:ext cx="2045531" cy="2806890"/>
            </a:xfrm>
            <a:prstGeom prst="rightArrowCallout">
              <a:avLst>
                <a:gd name="adj1" fmla="val 34303"/>
                <a:gd name="adj2" fmla="val 34013"/>
                <a:gd name="adj3" fmla="val 19213"/>
                <a:gd name="adj4" fmla="val 71579"/>
              </a:avLst>
            </a:prstGeom>
            <a:solidFill>
              <a:srgbClr val="FFCC99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itchFamily="18" charset="2"/>
                <a:buChar char="·"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Observations </a:t>
              </a: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(district may select a nationally recognized framework approved by the department)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itchFamily="18" charset="2"/>
                <a:buChar char="·"/>
                <a:tabLst/>
              </a:pP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itchFamily="18" charset="2"/>
                <a:buChar char="·"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Information from parents, students, etc.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itchFamily="18" charset="2"/>
                <a:buChar char="·"/>
                <a:tabLst/>
              </a:pP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itchFamily="18" charset="2"/>
                <a:buChar char="·"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Other information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(as determined by the district)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3" name="AutoShape 30"/>
          <p:cNvSpPr>
            <a:spLocks noChangeArrowheads="1"/>
          </p:cNvSpPr>
          <p:nvPr/>
        </p:nvSpPr>
        <p:spPr bwMode="auto">
          <a:xfrm>
            <a:off x="169863" y="1320800"/>
            <a:ext cx="1658937" cy="2952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Information Sources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AutoShape 31"/>
          <p:cNvSpPr>
            <a:spLocks noChangeArrowheads="1"/>
          </p:cNvSpPr>
          <p:nvPr/>
        </p:nvSpPr>
        <p:spPr bwMode="auto">
          <a:xfrm>
            <a:off x="2287588" y="1317626"/>
            <a:ext cx="2817811" cy="298449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Evaluation Components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AutoShape 32"/>
          <p:cNvSpPr>
            <a:spLocks noChangeArrowheads="1"/>
          </p:cNvSpPr>
          <p:nvPr/>
        </p:nvSpPr>
        <p:spPr bwMode="auto">
          <a:xfrm>
            <a:off x="5741517" y="1295400"/>
            <a:ext cx="2507709" cy="3206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Results &amp; Actions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022881" y="3987800"/>
            <a:ext cx="1229520" cy="2336799"/>
          </a:xfrm>
          <a:prstGeom prst="flowChartAlternateProcess">
            <a:avLst/>
          </a:prstGeom>
          <a:gradFill rotWithShape="1">
            <a:gsLst>
              <a:gs pos="0">
                <a:srgbClr val="BEE396"/>
              </a:gs>
              <a:gs pos="100000">
                <a:srgbClr val="00B050"/>
              </a:gs>
            </a:gsLst>
            <a:lin ang="5400000" scaled="1"/>
          </a:gra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Professional  Learning Focus for district &amp; teacher.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________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Annual Evaluation Alternative for the following school year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(as determined by the district)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019706" y="2805113"/>
            <a:ext cx="1229520" cy="1182687"/>
          </a:xfrm>
          <a:prstGeom prst="flowChartAlternateProcess">
            <a:avLst/>
          </a:prstGeom>
          <a:solidFill>
            <a:srgbClr val="FFFF66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District Support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Plan of Professional Growth 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(optional)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7010400" y="1949328"/>
            <a:ext cx="1250939" cy="855662"/>
          </a:xfrm>
          <a:prstGeom prst="flowChartAlternateProcess">
            <a:avLst/>
          </a:prstGeom>
          <a:solidFill>
            <a:srgbClr val="FF3333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Plan of Improvement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5"/>
          <p:cNvSpPr>
            <a:spLocks noChangeArrowheads="1"/>
          </p:cNvSpPr>
          <p:nvPr/>
        </p:nvSpPr>
        <p:spPr bwMode="auto">
          <a:xfrm>
            <a:off x="5741525" y="3986212"/>
            <a:ext cx="1235192" cy="2338387"/>
          </a:xfrm>
          <a:prstGeom prst="rightArrowCallout">
            <a:avLst>
              <a:gd name="adj1" fmla="val 33807"/>
              <a:gd name="adj2" fmla="val 32220"/>
              <a:gd name="adj3" fmla="val 25759"/>
              <a:gd name="adj4" fmla="val 66667"/>
            </a:avLst>
          </a:prstGeom>
          <a:gradFill rotWithShape="1">
            <a:gsLst>
              <a:gs pos="0">
                <a:srgbClr val="BEE396"/>
              </a:gs>
              <a:gs pos="100000">
                <a:srgbClr val="00B050"/>
              </a:gs>
            </a:gsLst>
            <a:lin ang="5400000" scaled="1"/>
          </a:gra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Proficient or higher on 7 standards and basic or higher on 1 standard.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Exceeds the districts performance standards (as determined by the district)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5741517" y="2907506"/>
            <a:ext cx="1236340" cy="1078706"/>
          </a:xfrm>
          <a:prstGeom prst="rightArrowCallout">
            <a:avLst>
              <a:gd name="adj1" fmla="val 26231"/>
              <a:gd name="adj2" fmla="val 25000"/>
              <a:gd name="adj3" fmla="val 26664"/>
              <a:gd name="adj4" fmla="val 66667"/>
            </a:avLst>
          </a:prstGeom>
          <a:solidFill>
            <a:srgbClr val="FFFF66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Basic on 2 or more standards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5741527" y="1949328"/>
            <a:ext cx="1235190" cy="959485"/>
          </a:xfrm>
          <a:prstGeom prst="rightArrowCallout">
            <a:avLst>
              <a:gd name="adj1" fmla="val 20542"/>
              <a:gd name="adj2" fmla="val 25000"/>
              <a:gd name="adj3" fmla="val 33366"/>
              <a:gd name="adj4" fmla="val 66667"/>
            </a:avLst>
          </a:prstGeom>
          <a:solidFill>
            <a:srgbClr val="FF3333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Unsatisfactory on 1 or more standard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2286000" y="5441828"/>
            <a:ext cx="1817688" cy="552450"/>
          </a:xfrm>
          <a:prstGeom prst="rect">
            <a:avLst/>
          </a:prstGeom>
          <a:solidFill>
            <a:srgbClr val="4C9BD3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Student Learning  Standard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2287588" y="4948238"/>
            <a:ext cx="1808162" cy="487362"/>
          </a:xfrm>
          <a:prstGeom prst="rect">
            <a:avLst/>
          </a:prstGeom>
          <a:solidFill>
            <a:srgbClr val="FFCC99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Professional Practice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2287588" y="4459288"/>
            <a:ext cx="1806575" cy="4889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Family &amp; Community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287588" y="4027488"/>
            <a:ext cx="1809750" cy="447675"/>
          </a:xfrm>
          <a:prstGeom prst="rect">
            <a:avLst/>
          </a:prstGeom>
          <a:solidFill>
            <a:srgbClr val="FFCC99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Learning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Environment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2287588" y="3595565"/>
            <a:ext cx="1812925" cy="44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Assessment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2287588" y="3128963"/>
            <a:ext cx="1808162" cy="471487"/>
          </a:xfrm>
          <a:prstGeom prst="rect">
            <a:avLst/>
          </a:prstGeom>
          <a:solidFill>
            <a:srgbClr val="FFCC99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Content Knowledge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&amp; Instruction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2286000" y="2209800"/>
            <a:ext cx="1808163" cy="471488"/>
          </a:xfrm>
          <a:prstGeom prst="rect">
            <a:avLst/>
          </a:prstGeom>
          <a:solidFill>
            <a:srgbClr val="FFCC99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Understanding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Student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Needs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2287588" y="2671763"/>
            <a:ext cx="1808162" cy="4714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Differentiation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 rot="5400000">
            <a:off x="2259743" y="3587751"/>
            <a:ext cx="3221037" cy="468312"/>
          </a:xfrm>
          <a:prstGeom prst="rect">
            <a:avLst/>
          </a:prstGeom>
          <a:solidFill>
            <a:schemeClr val="bg2">
              <a:lumMod val="90000"/>
              <a:alpha val="24000"/>
            </a:schemeClr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Cultural  Standards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AutoShape 17"/>
          <p:cNvSpPr>
            <a:spLocks noChangeArrowheads="1"/>
          </p:cNvSpPr>
          <p:nvPr/>
        </p:nvSpPr>
        <p:spPr bwMode="auto">
          <a:xfrm>
            <a:off x="4098925" y="1730375"/>
            <a:ext cx="1387475" cy="4746625"/>
          </a:xfrm>
          <a:prstGeom prst="rightArrow">
            <a:avLst>
              <a:gd name="adj1" fmla="val 79694"/>
              <a:gd name="adj2" fmla="val 42838"/>
            </a:avLst>
          </a:prstGeom>
          <a:gradFill flip="none" rotWithShape="1">
            <a:gsLst>
              <a:gs pos="0">
                <a:srgbClr val="FFCC99"/>
              </a:gs>
              <a:gs pos="100000">
                <a:srgbClr val="4C9BD3"/>
              </a:gs>
            </a:gsLst>
            <a:lin ang="5400000" scaled="1"/>
            <a:tileRect/>
          </a:gra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Performance Rating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on  each of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eight (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8)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standards.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Unsatisfactory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Basic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Proficient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Exemplary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5654675"/>
            <a:ext cx="7701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2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Information Sources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25348" y="1295400"/>
            <a:ext cx="4038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Districts:</a:t>
            </a:r>
          </a:p>
          <a:p>
            <a:endParaRPr lang="en-US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/>
              <a:t>may</a:t>
            </a:r>
            <a:r>
              <a:rPr lang="en-US" sz="2000" dirty="0"/>
              <a:t> select a nationally recognized observational framework approved by the department or continue to use the observation tools they have previously adopted.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must</a:t>
            </a:r>
            <a:r>
              <a:rPr lang="en-US" sz="2000" dirty="0" smtClean="0"/>
              <a:t> have a procedure and a form to collect </a:t>
            </a:r>
            <a:r>
              <a:rPr lang="en-US" sz="2000" dirty="0"/>
              <a:t>information concerning an educator’s </a:t>
            </a:r>
            <a:r>
              <a:rPr lang="en-US" sz="2000" dirty="0" smtClean="0"/>
              <a:t>performance from students, parents, and other stakeholders</a:t>
            </a:r>
            <a:r>
              <a:rPr lang="en-US" sz="2000" dirty="0"/>
              <a:t>. 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may</a:t>
            </a:r>
            <a:r>
              <a:rPr lang="en-US" sz="2000" dirty="0" smtClean="0"/>
              <a:t> use other information like surveys, self-assessments, portfolios, etc. to gather information concerning an educator’s performance.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" y="1770529"/>
            <a:ext cx="2476500" cy="369332"/>
          </a:xfrm>
          <a:prstGeom prst="rect">
            <a:avLst/>
          </a:prstGeom>
          <a:solidFill>
            <a:srgbClr val="FFFF00"/>
          </a:solidFill>
          <a:ln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Qualitative</a:t>
            </a:r>
            <a:endParaRPr lang="en-US" dirty="0"/>
          </a:p>
        </p:txBody>
      </p:sp>
      <p:sp>
        <p:nvSpPr>
          <p:cNvPr id="7" name="AutoShape 29"/>
          <p:cNvSpPr>
            <a:spLocks noChangeArrowheads="1"/>
          </p:cNvSpPr>
          <p:nvPr/>
        </p:nvSpPr>
        <p:spPr bwMode="auto">
          <a:xfrm>
            <a:off x="484094" y="2270393"/>
            <a:ext cx="3410392" cy="3664283"/>
          </a:xfrm>
          <a:prstGeom prst="rightArrowCallout">
            <a:avLst>
              <a:gd name="adj1" fmla="val 34303"/>
              <a:gd name="adj2" fmla="val 34013"/>
              <a:gd name="adj3" fmla="val 19213"/>
              <a:gd name="adj4" fmla="val 71579"/>
            </a:avLst>
          </a:prstGeom>
          <a:solidFill>
            <a:srgbClr val="FFCC99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Observations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(district may select a nationally recognized framework approved by the department)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Information from parents, students, etc.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Other information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(as determined by the district)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5638800"/>
            <a:ext cx="8463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9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Information Sources</a:t>
            </a:r>
            <a:endParaRPr lang="en-US" dirty="0"/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517375" y="2514600"/>
            <a:ext cx="3292625" cy="3124200"/>
          </a:xfrm>
          <a:prstGeom prst="rightArrowCallout">
            <a:avLst>
              <a:gd name="adj1" fmla="val 24440"/>
              <a:gd name="adj2" fmla="val 27116"/>
              <a:gd name="adj3" fmla="val 22946"/>
              <a:gd name="adj4" fmla="val 70759"/>
            </a:avLst>
          </a:prstGeom>
          <a:solidFill>
            <a:srgbClr val="4C9BD3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Two to four valid, reliable measures of student growth including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statewide assessments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1551087"/>
            <a:ext cx="4343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Districts must:</a:t>
            </a:r>
          </a:p>
          <a:p>
            <a:endParaRPr lang="en-US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Select appropriate measures of student growth with </a:t>
            </a:r>
            <a:r>
              <a:rPr lang="en-US" dirty="0"/>
              <a:t>the input of the educators being </a:t>
            </a:r>
            <a:r>
              <a:rPr lang="en-US" dirty="0" smtClean="0"/>
              <a:t>evaluated.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Establish standards and performance levels for student learning data.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Develop procedures based on </a:t>
            </a:r>
            <a:r>
              <a:rPr lang="en-US" b="1" dirty="0" smtClean="0"/>
              <a:t>objective</a:t>
            </a:r>
            <a:r>
              <a:rPr lang="en-US" dirty="0" smtClean="0"/>
              <a:t> &amp; </a:t>
            </a:r>
            <a:r>
              <a:rPr lang="en-US" b="1" dirty="0" smtClean="0"/>
              <a:t>measurable</a:t>
            </a:r>
            <a:r>
              <a:rPr lang="en-US" dirty="0" smtClean="0"/>
              <a:t> criteria to ensure that data used accurately reflects student growth based on the educator performance.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Use statewide assessment data for teachers who provide instruction in the content areas assessed.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7375" y="1981200"/>
            <a:ext cx="2378225" cy="369332"/>
          </a:xfrm>
          <a:prstGeom prst="rect">
            <a:avLst/>
          </a:prstGeom>
          <a:solidFill>
            <a:srgbClr val="FFFF00"/>
          </a:solidFill>
          <a:ln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Quantitative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5638800"/>
            <a:ext cx="846338" cy="365125"/>
          </a:xfrm>
        </p:spPr>
        <p:txBody>
          <a:bodyPr/>
          <a:lstStyle/>
          <a:p>
            <a:fld id="{4ED67006-1A92-45A0-AF77-9F345FC87D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1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3G Power Point mast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1967</TotalTime>
  <Words>1412</Words>
  <Application>Microsoft Office PowerPoint</Application>
  <PresentationFormat>On-screen Show (4:3)</PresentationFormat>
  <Paragraphs>422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Educator Accountability</vt:lpstr>
      <vt:lpstr>PowerPoint Presentation</vt:lpstr>
      <vt:lpstr>PowerPoint Presentation</vt:lpstr>
      <vt:lpstr>System Requirements</vt:lpstr>
      <vt:lpstr>Educator Evaluation Requirements</vt:lpstr>
      <vt:lpstr>Information Sources</vt:lpstr>
      <vt:lpstr>Information Sources</vt:lpstr>
      <vt:lpstr>Aligning Information Sources to Evaluation Components</vt:lpstr>
      <vt:lpstr>Levels of Performance</vt:lpstr>
      <vt:lpstr>Training &amp; Inter-rater Reliability</vt:lpstr>
      <vt:lpstr>Linking Levels of Performance to Results &amp; Actions</vt:lpstr>
      <vt:lpstr>Results &amp; Actions</vt:lpstr>
      <vt:lpstr>Results &amp; Actions</vt:lpstr>
      <vt:lpstr>Results &amp; Actions</vt:lpstr>
      <vt:lpstr>Evaluation Components</vt:lpstr>
      <vt:lpstr>District Reporting</vt:lpstr>
      <vt:lpstr>Results  vs. Reporting</vt:lpstr>
      <vt:lpstr>Overall Rating &amp;  Student Learning Data</vt:lpstr>
      <vt:lpstr>District Reporting  School Year 2015-2016 &amp; School Year 2016-2017</vt:lpstr>
      <vt:lpstr>Results vs. Reporting</vt:lpstr>
      <vt:lpstr>System Revision</vt:lpstr>
      <vt:lpstr>Stakeholders</vt:lpstr>
      <vt:lpstr>Next Steps</vt:lpstr>
      <vt:lpstr>Alaska Educator Evaluation Toolkit</vt:lpstr>
      <vt:lpstr>Exit Ticket</vt:lpstr>
      <vt:lpstr>Contact Information</vt:lpstr>
    </vt:vector>
  </TitlesOfParts>
  <Company>Dept. of Education and Early Development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Riddle, Deborah A</dc:creator>
  <cp:lastModifiedBy>Meredith, Sondra L (EED)</cp:lastModifiedBy>
  <cp:revision>136</cp:revision>
  <cp:lastPrinted>2013-07-22T16:32:14Z</cp:lastPrinted>
  <dcterms:created xsi:type="dcterms:W3CDTF">2013-07-02T21:15:33Z</dcterms:created>
  <dcterms:modified xsi:type="dcterms:W3CDTF">2013-08-09T01:41:10Z</dcterms:modified>
</cp:coreProperties>
</file>